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4" r:id="rId3"/>
    <p:sldId id="276" r:id="rId4"/>
    <p:sldId id="277" r:id="rId5"/>
    <p:sldId id="278" r:id="rId6"/>
    <p:sldId id="283" r:id="rId7"/>
    <p:sldId id="284" r:id="rId8"/>
    <p:sldId id="285" r:id="rId9"/>
    <p:sldId id="286" r:id="rId10"/>
    <p:sldId id="287" r:id="rId11"/>
    <p:sldId id="279" r:id="rId12"/>
    <p:sldId id="258" r:id="rId13"/>
    <p:sldId id="275" r:id="rId14"/>
    <p:sldId id="288" r:id="rId15"/>
    <p:sldId id="289" r:id="rId16"/>
    <p:sldId id="290" r:id="rId17"/>
    <p:sldId id="291" r:id="rId18"/>
    <p:sldId id="292" r:id="rId19"/>
    <p:sldId id="259" r:id="rId20"/>
    <p:sldId id="260" r:id="rId21"/>
    <p:sldId id="261" r:id="rId22"/>
    <p:sldId id="262" r:id="rId23"/>
    <p:sldId id="263" r:id="rId24"/>
    <p:sldId id="293" r:id="rId25"/>
    <p:sldId id="294" r:id="rId26"/>
    <p:sldId id="295" r:id="rId27"/>
    <p:sldId id="264" r:id="rId28"/>
    <p:sldId id="296" r:id="rId29"/>
    <p:sldId id="265" r:id="rId30"/>
    <p:sldId id="266" r:id="rId31"/>
    <p:sldId id="267" r:id="rId32"/>
    <p:sldId id="268" r:id="rId33"/>
    <p:sldId id="269" r:id="rId34"/>
    <p:sldId id="270" r:id="rId35"/>
    <p:sldId id="271" r:id="rId36"/>
    <p:sldId id="272" r:id="rId37"/>
    <p:sldId id="273"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369036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94669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46085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01242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014846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54931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739861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04434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565636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52160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D8BD707-D9CF-40AE-B4C6-C98DA3205C09}" type="datetimeFigureOut">
              <a:rPr lang="en-US" smtClean="0"/>
              <a:pPr/>
              <a:t>2/13/2018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842898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1D8BD707-D9CF-40AE-B4C6-C98DA3205C09}" type="datetimeFigureOut">
              <a:rPr lang="en-US" smtClean="0"/>
              <a:pPr/>
              <a:t>2/13/2018</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WordArt 3"/>
          <p:cNvSpPr>
            <a:spLocks noChangeArrowheads="1" noChangeShapeType="1" noTextEdit="1"/>
          </p:cNvSpPr>
          <p:nvPr/>
        </p:nvSpPr>
        <p:spPr bwMode="auto">
          <a:xfrm>
            <a:off x="1143000" y="762000"/>
            <a:ext cx="7010400" cy="3505200"/>
          </a:xfrm>
          <a:prstGeom prst="rect">
            <a:avLst/>
          </a:prstGeom>
        </p:spPr>
        <p:txBody>
          <a:bodyPr wrap="none" fromWordArt="1">
            <a:prstTxWarp prst="textPlain">
              <a:avLst>
                <a:gd name="adj" fmla="val 50000"/>
              </a:avLst>
            </a:prstTxWarp>
          </a:bodyPr>
          <a:lstStyle/>
          <a:p>
            <a:pPr algn="ctr" rtl="1">
              <a:buNone/>
            </a:pPr>
            <a:r>
              <a:rPr lang="ar-IQ" sz="4000" b="1" kern="10" spc="0" dirty="0" smtClean="0">
                <a:ln w="12700">
                  <a:solidFill>
                    <a:srgbClr val="000000"/>
                  </a:solidFill>
                  <a:round/>
                  <a:headEnd/>
                  <a:tailEnd/>
                </a:ln>
                <a:latin typeface="Arial"/>
                <a:cs typeface="Arial"/>
              </a:rPr>
              <a:t>محاضرات في </a:t>
            </a:r>
            <a:r>
              <a:rPr lang="ar-EG" sz="4000" b="1" kern="10" dirty="0" smtClean="0">
                <a:ln w="12700">
                  <a:solidFill>
                    <a:srgbClr val="000000"/>
                  </a:solidFill>
                  <a:round/>
                  <a:headEnd/>
                  <a:tailEnd/>
                </a:ln>
                <a:latin typeface="Arial"/>
                <a:cs typeface="Arial"/>
              </a:rPr>
              <a:t>الإدارة التعليمية </a:t>
            </a:r>
            <a:endParaRPr lang="ar-IQ" sz="4000" b="1" kern="10" spc="0" dirty="0" smtClean="0">
              <a:ln w="12700">
                <a:solidFill>
                  <a:srgbClr val="000000"/>
                </a:solidFill>
                <a:round/>
                <a:headEnd/>
                <a:tailEnd/>
              </a:ln>
              <a:latin typeface="Arial"/>
              <a:cs typeface="Arial"/>
            </a:endParaRPr>
          </a:p>
          <a:p>
            <a:pPr algn="ctr" rtl="1">
              <a:buNone/>
            </a:pPr>
            <a:endParaRPr lang="ar-IQ" sz="4000" b="1" kern="10" spc="0" dirty="0" smtClean="0">
              <a:ln w="12700">
                <a:solidFill>
                  <a:srgbClr val="000000"/>
                </a:solidFill>
                <a:round/>
                <a:headEnd/>
                <a:tailEnd/>
              </a:ln>
              <a:latin typeface="Arial"/>
              <a:cs typeface="Arial"/>
            </a:endParaRPr>
          </a:p>
        </p:txBody>
      </p:sp>
      <p:sp>
        <p:nvSpPr>
          <p:cNvPr id="7" name="TextBox 6"/>
          <p:cNvSpPr txBox="1"/>
          <p:nvPr/>
        </p:nvSpPr>
        <p:spPr>
          <a:xfrm>
            <a:off x="1274618" y="5924490"/>
            <a:ext cx="1676400" cy="400110"/>
          </a:xfrm>
          <a:prstGeom prst="rect">
            <a:avLst/>
          </a:prstGeom>
          <a:noFill/>
        </p:spPr>
        <p:txBody>
          <a:bodyPr wrap="square" rtlCol="0">
            <a:spAutoFit/>
          </a:bodyPr>
          <a:lstStyle/>
          <a:p>
            <a:r>
              <a:rPr lang="ar-IQ" sz="2000" b="1" dirty="0" smtClean="0">
                <a:latin typeface="Times New Roman" pitchFamily="18" charset="0"/>
                <a:cs typeface="Times New Roman" pitchFamily="18" charset="0"/>
              </a:rPr>
              <a:t>صباحي / مسائي  </a:t>
            </a:r>
            <a:endParaRPr lang="en-US" sz="2000" b="1" dirty="0">
              <a:latin typeface="Times New Roman" pitchFamily="18" charset="0"/>
              <a:cs typeface="Times New Roman" pitchFamily="18" charset="0"/>
            </a:endParaRPr>
          </a:p>
        </p:txBody>
      </p:sp>
      <p:sp>
        <p:nvSpPr>
          <p:cNvPr id="9" name="Rectangle 8"/>
          <p:cNvSpPr/>
          <p:nvPr/>
        </p:nvSpPr>
        <p:spPr>
          <a:xfrm>
            <a:off x="2286000" y="4746486"/>
            <a:ext cx="4572000" cy="954107"/>
          </a:xfrm>
          <a:prstGeom prst="rect">
            <a:avLst/>
          </a:prstGeom>
        </p:spPr>
        <p:txBody>
          <a:bodyPr>
            <a:spAutoFit/>
          </a:bodyPr>
          <a:lstStyle/>
          <a:p>
            <a:pPr algn="ctr" rtl="1" fontAlgn="base"/>
            <a:r>
              <a:rPr lang="ar-SA" sz="2800" b="1" dirty="0" smtClean="0"/>
              <a:t>اعداد</a:t>
            </a:r>
            <a:endParaRPr lang="en-US" sz="2800" b="1" dirty="0" smtClean="0"/>
          </a:p>
          <a:p>
            <a:pPr algn="ctr"/>
            <a:r>
              <a:rPr lang="ar-SA" sz="2800" b="1" dirty="0" smtClean="0"/>
              <a:t>الدكتور</a:t>
            </a:r>
            <a:r>
              <a:rPr lang="ar-EG" sz="2800" b="1" dirty="0" smtClean="0"/>
              <a:t> عنتر عبدالعال</a:t>
            </a:r>
            <a:endParaRPr lang="en-US" sz="2800" b="1" dirty="0"/>
          </a:p>
        </p:txBody>
      </p:sp>
      <p:sp>
        <p:nvSpPr>
          <p:cNvPr id="3" name="Rectangular Callout 2"/>
          <p:cNvSpPr/>
          <p:nvPr/>
        </p:nvSpPr>
        <p:spPr>
          <a:xfrm>
            <a:off x="762000" y="3259469"/>
            <a:ext cx="2036618" cy="762000"/>
          </a:xfrm>
          <a:prstGeom prst="wedgeRectCallout">
            <a:avLst>
              <a:gd name="adj1" fmla="val -34438"/>
              <a:gd name="adj2" fmla="val 8431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r-IQ" b="1" dirty="0" smtClean="0">
                <a:solidFill>
                  <a:schemeClr val="tx1"/>
                </a:solidFill>
              </a:rPr>
              <a:t>المحاضرة الاولى</a:t>
            </a:r>
            <a:endParaRPr lang="en-US" b="1" dirty="0">
              <a:solidFill>
                <a:schemeClr val="tx1"/>
              </a:solidFill>
            </a:endParaRPr>
          </a:p>
        </p:txBody>
      </p:sp>
    </p:spTree>
    <p:extLst>
      <p:ext uri="{BB962C8B-B14F-4D97-AF65-F5344CB8AC3E}">
        <p14:creationId xmlns:p14="http://schemas.microsoft.com/office/powerpoint/2010/main" val="4129084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r" rtl="1"/>
            <a:r>
              <a:rPr lang="ar-SA" dirty="0"/>
              <a:t>ويعرف </a:t>
            </a:r>
            <a:r>
              <a:rPr lang="ar-SA" dirty="0" err="1"/>
              <a:t>هيلبين</a:t>
            </a:r>
            <a:r>
              <a:rPr lang="ar-SA" dirty="0"/>
              <a:t> </a:t>
            </a:r>
            <a:r>
              <a:rPr lang="en-US" dirty="0" err="1"/>
              <a:t>Helpin</a:t>
            </a:r>
            <a:r>
              <a:rPr lang="ar-SA" dirty="0"/>
              <a:t> الإدارة بأنها "الإنجاز الناجم عن سلوك رجال الإدارة في تفاعلهم مع الآخرين</a:t>
            </a:r>
            <a:r>
              <a:rPr lang="ar-SA" dirty="0" smtClean="0"/>
              <a:t>".</a:t>
            </a:r>
            <a:endParaRPr lang="ar-EG" dirty="0" smtClean="0"/>
          </a:p>
          <a:p>
            <a:pPr algn="r" rtl="1"/>
            <a:r>
              <a:rPr lang="ar-SA" dirty="0"/>
              <a:t>	ويعرف فورست </a:t>
            </a:r>
            <a:r>
              <a:rPr lang="en-US" dirty="0"/>
              <a:t>Forest</a:t>
            </a:r>
            <a:r>
              <a:rPr lang="ar-SA" dirty="0"/>
              <a:t> الإدارة </a:t>
            </a:r>
            <a:r>
              <a:rPr lang="ar-EG" dirty="0"/>
              <a:t>ب</a:t>
            </a:r>
            <a:r>
              <a:rPr lang="ar-SA" dirty="0"/>
              <a:t>أنها "فن توجيه النشاط الإنساني"، </a:t>
            </a:r>
            <a:endParaRPr lang="ar-EG" dirty="0" smtClean="0"/>
          </a:p>
          <a:p>
            <a:pPr algn="r" rtl="1"/>
            <a:r>
              <a:rPr lang="ar-SA" dirty="0" smtClean="0"/>
              <a:t>بينما </a:t>
            </a:r>
            <a:r>
              <a:rPr lang="ar-SA" dirty="0"/>
              <a:t>يعرفها هارلي </a:t>
            </a:r>
            <a:r>
              <a:rPr lang="ar-SA" dirty="0" err="1"/>
              <a:t>تريكر</a:t>
            </a:r>
            <a:r>
              <a:rPr lang="ar-SA" dirty="0"/>
              <a:t> </a:t>
            </a:r>
            <a:r>
              <a:rPr lang="en-US" dirty="0"/>
              <a:t>H. B. </a:t>
            </a:r>
            <a:r>
              <a:rPr lang="en-US" dirty="0" err="1"/>
              <a:t>Trecker</a:t>
            </a:r>
            <a:r>
              <a:rPr lang="ar-SA" dirty="0"/>
              <a:t> بأنها "العملية الخلاقة للعمل مع الناس من أجل وضع الأهداف، وإقامة العلاقات التنظيمية، وتوزيع المسئوليات وتوجيه البرامج وتقييم النتائج ". </a:t>
            </a:r>
            <a:endParaRPr lang="en-US" dirty="0"/>
          </a:p>
          <a:p>
            <a:pPr algn="r" rtl="1"/>
            <a:r>
              <a:rPr lang="ar-SA" dirty="0"/>
              <a:t>	ويعرف جونسون </a:t>
            </a:r>
            <a:r>
              <a:rPr lang="en-US" dirty="0"/>
              <a:t>T. Jenson</a:t>
            </a:r>
            <a:r>
              <a:rPr lang="ar-SA" dirty="0"/>
              <a:t> الإدارة بأنها "تنسيق جهود الأفراد لتحقيق أهداف المنظمة </a:t>
            </a:r>
            <a:r>
              <a:rPr lang="ar-SA" dirty="0" smtClean="0"/>
              <a:t> </a:t>
            </a:r>
            <a:endParaRPr lang="en-US" dirty="0"/>
          </a:p>
          <a:p>
            <a:pPr algn="r" rtl="1"/>
            <a:endParaRPr lang="ar-EG" dirty="0"/>
          </a:p>
        </p:txBody>
      </p:sp>
    </p:spTree>
    <p:extLst>
      <p:ext uri="{BB962C8B-B14F-4D97-AF65-F5344CB8AC3E}">
        <p14:creationId xmlns:p14="http://schemas.microsoft.com/office/powerpoint/2010/main" val="2382543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تعريف عملية الإدارة: </a:t>
            </a:r>
            <a:endParaRPr lang="ar-EG" dirty="0"/>
          </a:p>
        </p:txBody>
      </p:sp>
      <p:sp>
        <p:nvSpPr>
          <p:cNvPr id="3" name="عنصر نائب للمحتوى 2"/>
          <p:cNvSpPr>
            <a:spLocks noGrp="1"/>
          </p:cNvSpPr>
          <p:nvPr>
            <p:ph idx="1"/>
          </p:nvPr>
        </p:nvSpPr>
        <p:spPr/>
        <p:txBody>
          <a:bodyPr/>
          <a:lstStyle/>
          <a:p>
            <a:pPr algn="r" rtl="1"/>
            <a:r>
              <a:rPr lang="ar-SA" dirty="0"/>
              <a:t>فيقصد بالإدارة: استخدام جهد مشترك لتحقيق هدف موحد، فالإدارة تفترض وجود جهد مشترك أو جماعي يقوم به عدد من العاملين بتوجيه واع ممن يتمتع بقدر من السلطة عليهم، فالجهد الفردي لا يتصف بصفة الإدارة أيا كانت الكفاءة المبذولة في تقديمه. </a:t>
            </a:r>
            <a:endParaRPr lang="en-US" dirty="0"/>
          </a:p>
          <a:p>
            <a:pPr algn="r" rtl="1"/>
            <a:endParaRPr lang="en-US" dirty="0"/>
          </a:p>
        </p:txBody>
      </p:sp>
    </p:spTree>
    <p:extLst>
      <p:ext uri="{BB962C8B-B14F-4D97-AF65-F5344CB8AC3E}">
        <p14:creationId xmlns:p14="http://schemas.microsoft.com/office/powerpoint/2010/main" val="3205828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ar-IQ" sz="3000" b="1" dirty="0"/>
              <a:t>تعريف </a:t>
            </a:r>
            <a:r>
              <a:rPr lang="ar-IQ" sz="3000" b="1" dirty="0" smtClean="0"/>
              <a:t>الادارة</a:t>
            </a:r>
            <a:endParaRPr lang="en-US" sz="3000" dirty="0"/>
          </a:p>
        </p:txBody>
      </p:sp>
      <p:sp>
        <p:nvSpPr>
          <p:cNvPr id="3" name="Content Placeholder 2"/>
          <p:cNvSpPr>
            <a:spLocks noGrp="1"/>
          </p:cNvSpPr>
          <p:nvPr>
            <p:ph idx="1"/>
          </p:nvPr>
        </p:nvSpPr>
        <p:spPr/>
        <p:txBody>
          <a:bodyPr/>
          <a:lstStyle/>
          <a:p>
            <a:pPr marL="0" indent="0" algn="ctr" rtl="1">
              <a:buNone/>
            </a:pPr>
            <a:r>
              <a:rPr lang="ar-IQ" sz="2500" dirty="0">
                <a:latin typeface="Times New Roman" pitchFamily="18" charset="0"/>
                <a:cs typeface="Times New Roman" pitchFamily="18" charset="0"/>
              </a:rPr>
              <a:t>عبارة عن نشاط اجتماعي موجه لتنفيذ سياسات معينة بغية تحقيق اهداف معينة مرسومة او عملية اجتماعية مستمرة، تعمل على استغلال الموارد المتاحة استغلالاً امثل وذلك عن طريق التخطيط والتنظيم والتوجيه والرقابة والقيادة والاتصال، لتحقيق اهداف اساسية محددة.</a:t>
            </a:r>
            <a:endParaRPr lang="en-US" sz="2500" dirty="0">
              <a:latin typeface="Times New Roman" pitchFamily="18" charset="0"/>
              <a:cs typeface="Times New Roman" pitchFamily="18" charset="0"/>
            </a:endParaRPr>
          </a:p>
          <a:p>
            <a:pPr marL="0" indent="0" algn="just" rtl="1">
              <a:buNone/>
            </a:pPr>
            <a:endParaRPr lang="en-US" dirty="0"/>
          </a:p>
        </p:txBody>
      </p:sp>
    </p:spTree>
    <p:extLst>
      <p:ext uri="{BB962C8B-B14F-4D97-AF65-F5344CB8AC3E}">
        <p14:creationId xmlns:p14="http://schemas.microsoft.com/office/powerpoint/2010/main" val="25969692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r" rtl="1"/>
            <a:r>
              <a:rPr lang="ar-EG" b="1" dirty="0"/>
              <a:t>"النشاط الموجه نحو التعاون المثمر والتنسيق الفعّال بين الجهود البشرية المختلفة العاملة من أجل تحقيق هدف معين بدرجة عالية من الكفاءة </a:t>
            </a:r>
            <a:r>
              <a:rPr lang="ar-EG" b="1" dirty="0" smtClean="0"/>
              <a:t>«</a:t>
            </a:r>
          </a:p>
          <a:p>
            <a:pPr algn="r" rtl="1"/>
            <a:endParaRPr lang="ar-EG" b="1" dirty="0"/>
          </a:p>
          <a:p>
            <a:pPr algn="r" rtl="1"/>
            <a:r>
              <a:rPr lang="ar-EG" b="1" dirty="0"/>
              <a:t>عملية توجيه الجهود البشرية بشكل منظم لتحقيق أهداف معينة </a:t>
            </a:r>
            <a:r>
              <a:rPr lang="ar-EG" b="1" dirty="0" smtClean="0"/>
              <a:t>«</a:t>
            </a:r>
          </a:p>
          <a:p>
            <a:pPr algn="r" rtl="1"/>
            <a:r>
              <a:rPr lang="ar-EG" b="1" dirty="0"/>
              <a:t>عملية اجتماعية مستمرة تسعى إلى استثمار القوى البشرية والإمكانات المادية من أجل تحقيق أهداف مرسومة بدرجة عالية من الكفاءة"،</a:t>
            </a:r>
            <a:endParaRPr lang="ar-EG" dirty="0"/>
          </a:p>
        </p:txBody>
      </p:sp>
    </p:spTree>
    <p:extLst>
      <p:ext uri="{BB962C8B-B14F-4D97-AF65-F5344CB8AC3E}">
        <p14:creationId xmlns:p14="http://schemas.microsoft.com/office/powerpoint/2010/main" val="1711932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r>
              <a:rPr lang="ar-SA" dirty="0"/>
              <a:t>في ضوء المفاهيم والتعريفات السابقة يتضح لنا أن الإدارة فن عميق له أصوله وقواعده، والإدارة تحتاج في فهمها إلي ذكاء وسعة أفق، </a:t>
            </a:r>
            <a:r>
              <a:rPr lang="ar-SA" dirty="0" err="1"/>
              <a:t>وزخيرة</a:t>
            </a:r>
            <a:r>
              <a:rPr lang="ar-SA" dirty="0"/>
              <a:t> معرفية في جوانب شتي، كما تحتاج إلي مواهب فريدة لمعالجة الأمور وتصريف الشئون</a:t>
            </a:r>
            <a:endParaRPr lang="ar-EG" dirty="0"/>
          </a:p>
        </p:txBody>
      </p:sp>
    </p:spTree>
    <p:extLst>
      <p:ext uri="{BB962C8B-B14F-4D97-AF65-F5344CB8AC3E}">
        <p14:creationId xmlns:p14="http://schemas.microsoft.com/office/powerpoint/2010/main" val="1105065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t>تلخيص المفاهيم السابقة </a:t>
            </a:r>
            <a:br>
              <a:rPr lang="ar-EG" dirty="0" smtClean="0"/>
            </a:br>
            <a:endParaRPr lang="ar-EG" dirty="0"/>
          </a:p>
        </p:txBody>
      </p:sp>
      <p:sp>
        <p:nvSpPr>
          <p:cNvPr id="3" name="عنصر نائب للمحتوى 2"/>
          <p:cNvSpPr>
            <a:spLocks noGrp="1"/>
          </p:cNvSpPr>
          <p:nvPr>
            <p:ph idx="1"/>
          </p:nvPr>
        </p:nvSpPr>
        <p:spPr/>
        <p:txBody>
          <a:bodyPr/>
          <a:lstStyle/>
          <a:p>
            <a:pPr algn="r" rtl="1"/>
            <a:r>
              <a:rPr lang="ar-SA" dirty="0"/>
              <a:t>يري فريق من المشتغلين بعلم الإدارة أنها "الترتيب والتنظيم الخاص الذي يحقق أهدافاً معينه، كبرت هذه الأهداف أم صغرت، والإدارة بهذا التعبير نشاط بشري جماعي هادف يهتم بتنظيم شئون </a:t>
            </a:r>
            <a:r>
              <a:rPr lang="ar-EG" dirty="0" smtClean="0"/>
              <a:t>المؤسسة</a:t>
            </a:r>
            <a:endParaRPr lang="ar-EG" dirty="0"/>
          </a:p>
        </p:txBody>
      </p:sp>
    </p:spTree>
    <p:extLst>
      <p:ext uri="{BB962C8B-B14F-4D97-AF65-F5344CB8AC3E}">
        <p14:creationId xmlns:p14="http://schemas.microsoft.com/office/powerpoint/2010/main" val="449352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lvl="0" algn="ctr" rtl="1"/>
            <a:r>
              <a:rPr lang="ar-SA" dirty="0"/>
              <a:t>يري فريق ثان من رجال الإدارة أنها لا تعدو أن تكون </a:t>
            </a:r>
            <a:r>
              <a:rPr lang="ar-SA" dirty="0" err="1"/>
              <a:t>إستراتيجية</a:t>
            </a:r>
            <a:r>
              <a:rPr lang="ar-SA" dirty="0"/>
              <a:t> منظمة تقوم على أساس اعتبار المنشأة أو المؤسسة نظام له أهداف </a:t>
            </a:r>
            <a:r>
              <a:rPr lang="ar-SA" dirty="0" smtClean="0"/>
              <a:t>معينة</a:t>
            </a:r>
            <a:endParaRPr lang="ar-EG" dirty="0"/>
          </a:p>
        </p:txBody>
      </p:sp>
    </p:spTree>
    <p:extLst>
      <p:ext uri="{BB962C8B-B14F-4D97-AF65-F5344CB8AC3E}">
        <p14:creationId xmlns:p14="http://schemas.microsoft.com/office/powerpoint/2010/main" val="1745161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ctr"/>
            <a:r>
              <a:rPr lang="ar-SA" dirty="0"/>
              <a:t>يري فريق ثالث أن الإدارة بصفة عامة لا تخرج عن كونها استخدام الإمكانيات المتاحة من أجل تحقيق إنجاز معين يخدم أهداف معينة، والإدارة في ظل هذا المفهوم تقوم على التخطيط والتوجيه والمتابعة</a:t>
            </a:r>
            <a:endParaRPr lang="ar-EG" dirty="0"/>
          </a:p>
        </p:txBody>
      </p:sp>
    </p:spTree>
    <p:extLst>
      <p:ext uri="{BB962C8B-B14F-4D97-AF65-F5344CB8AC3E}">
        <p14:creationId xmlns:p14="http://schemas.microsoft.com/office/powerpoint/2010/main" val="1144658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t>الفريق الرابع</a:t>
            </a:r>
            <a:endParaRPr lang="ar-EG" dirty="0"/>
          </a:p>
        </p:txBody>
      </p:sp>
      <p:sp>
        <p:nvSpPr>
          <p:cNvPr id="3" name="عنصر نائب للمحتوى 2"/>
          <p:cNvSpPr>
            <a:spLocks noGrp="1"/>
          </p:cNvSpPr>
          <p:nvPr>
            <p:ph idx="1"/>
          </p:nvPr>
        </p:nvSpPr>
        <p:spPr/>
        <p:txBody>
          <a:bodyPr/>
          <a:lstStyle/>
          <a:p>
            <a:pPr lvl="0" algn="ctr" rtl="1"/>
            <a:r>
              <a:rPr lang="ar-SA" dirty="0"/>
              <a:t>الإدارة في رأى بعض المشتغلين بها عبارة عن العملية أو مجموعة العمليات التي بمقتضاها تتم تعبئة القوة البشرية والمادية وتوجيهها توجيهاً كافياً لتحقيق أهداف الجهاز الذي توجد فيه. </a:t>
            </a:r>
            <a:endParaRPr lang="en-US" dirty="0"/>
          </a:p>
          <a:p>
            <a:pPr algn="r" rtl="1"/>
            <a:endParaRPr lang="ar-EG" dirty="0"/>
          </a:p>
        </p:txBody>
      </p:sp>
    </p:spTree>
    <p:extLst>
      <p:ext uri="{BB962C8B-B14F-4D97-AF65-F5344CB8AC3E}">
        <p14:creationId xmlns:p14="http://schemas.microsoft.com/office/powerpoint/2010/main" val="875263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sz="3000" b="1" dirty="0"/>
              <a:t>مميزات </a:t>
            </a:r>
            <a:r>
              <a:rPr lang="ar-IQ" sz="3000" b="1" dirty="0" smtClean="0"/>
              <a:t>الادارة</a:t>
            </a:r>
            <a:endParaRPr lang="en-US" sz="3000" dirty="0"/>
          </a:p>
        </p:txBody>
      </p:sp>
      <p:sp>
        <p:nvSpPr>
          <p:cNvPr id="3" name="Content Placeholder 2"/>
          <p:cNvSpPr>
            <a:spLocks noGrp="1"/>
          </p:cNvSpPr>
          <p:nvPr>
            <p:ph idx="1"/>
          </p:nvPr>
        </p:nvSpPr>
        <p:spPr/>
        <p:txBody>
          <a:bodyPr/>
          <a:lstStyle/>
          <a:p>
            <a:pPr marL="0" indent="0" algn="just" rtl="1">
              <a:buNone/>
            </a:pPr>
            <a:r>
              <a:rPr lang="ar-IQ" sz="2500" dirty="0">
                <a:latin typeface="Times New Roman" pitchFamily="18" charset="0"/>
                <a:cs typeface="Times New Roman" pitchFamily="18" charset="0"/>
              </a:rPr>
              <a:t>1- الادارة عملية مستمرة : فلا تتوقف عند انتهاء او انجاح احدى العمليات داخلها لانها انشطة حركية مستمرة تتكون من مجموعة من الممارسات المرتبطة ببعضها البعض في حلقات متواصلة من الانشطة المتداخلة .</a:t>
            </a: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2- الادارة عملية اجتماعية : أي ان هناك مجموعة من الافراد يشتركون في العملية الادارية وتحقيق هدف واحد على اختلاف مؤهلاتهم ودوافعهم وخلفياتهم وقدراتهم العلمية .</a:t>
            </a:r>
            <a:endParaRPr lang="en-US" sz="2500" dirty="0">
              <a:latin typeface="Times New Roman" pitchFamily="18" charset="0"/>
              <a:cs typeface="Times New Roman" pitchFamily="18" charset="0"/>
            </a:endParaRPr>
          </a:p>
          <a:p>
            <a:pPr marL="0" indent="0" algn="just">
              <a:buNone/>
            </a:pPr>
            <a:endParaRPr lang="en-US" sz="2500" dirty="0"/>
          </a:p>
        </p:txBody>
      </p:sp>
    </p:spTree>
    <p:extLst>
      <p:ext uri="{BB962C8B-B14F-4D97-AF65-F5344CB8AC3E}">
        <p14:creationId xmlns:p14="http://schemas.microsoft.com/office/powerpoint/2010/main" val="2011066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r" rtl="1"/>
            <a:r>
              <a:rPr lang="ar-SA" dirty="0"/>
              <a:t>والإدارة - أياً كان نوعها - هي المسئولة عن إيقاع الحياة في المجتمع، فهي المسئولة عن تنظيم حقائق الحياة الاجتماعية والاقتصادية والسياسية والعسكرية في كل دولة من الدول، وهي التي تأخذ على عاتقها تأكيد استمرار عمل الخدمات وتدفق الإنتاج وسير الحياة اليومية والعامة بالمجتمع</a:t>
            </a:r>
            <a:endParaRPr lang="ar-EG" dirty="0"/>
          </a:p>
        </p:txBody>
      </p:sp>
    </p:spTree>
    <p:extLst>
      <p:ext uri="{BB962C8B-B14F-4D97-AF65-F5344CB8AC3E}">
        <p14:creationId xmlns:p14="http://schemas.microsoft.com/office/powerpoint/2010/main" val="1234539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05800" cy="6400800"/>
          </a:xfrm>
        </p:spPr>
        <p:txBody>
          <a:bodyPr/>
          <a:lstStyle/>
          <a:p>
            <a:pPr marL="0" indent="0" algn="just" rtl="1">
              <a:buNone/>
            </a:pPr>
            <a:r>
              <a:rPr lang="ar-IQ" sz="2500" dirty="0" smtClean="0">
                <a:latin typeface="Times New Roman" pitchFamily="18" charset="0"/>
                <a:cs typeface="Times New Roman" pitchFamily="18" charset="0"/>
              </a:rPr>
              <a:t>3- </a:t>
            </a:r>
            <a:r>
              <a:rPr lang="ar-IQ" sz="2500" dirty="0">
                <a:latin typeface="Times New Roman" pitchFamily="18" charset="0"/>
                <a:cs typeface="Times New Roman" pitchFamily="18" charset="0"/>
              </a:rPr>
              <a:t>الادارة عملية فاعلة : أي انها تعمل على الاستخدام الفعال للموارد المتاحة والموارد اللازمة للادارة كي تمارس انشطتها تشمل ثلاثة عناصر رئيسية ، تحقق من خلالها اهدافها المطلوبة وهي : </a:t>
            </a:r>
            <a:endParaRPr lang="en-US" sz="2500" dirty="0" smtClean="0">
              <a:latin typeface="Times New Roman" pitchFamily="18" charset="0"/>
              <a:cs typeface="Times New Roman" pitchFamily="18" charset="0"/>
            </a:endParaRPr>
          </a:p>
          <a:p>
            <a:pPr marL="0" indent="0" algn="just" rtl="1">
              <a:buNone/>
            </a:pPr>
            <a:endParaRPr lang="en-US" sz="1400" dirty="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أ- العنصر البشري: </a:t>
            </a:r>
            <a:r>
              <a:rPr lang="ar-IQ" sz="2500" dirty="0">
                <a:latin typeface="Times New Roman" pitchFamily="18" charset="0"/>
                <a:cs typeface="Times New Roman" pitchFamily="18" charset="0"/>
              </a:rPr>
              <a:t>والمتمثلة في المدراء </a:t>
            </a:r>
            <a:r>
              <a:rPr lang="ar-IQ" sz="2500" dirty="0" smtClean="0">
                <a:latin typeface="Times New Roman" pitchFamily="18" charset="0"/>
                <a:cs typeface="Times New Roman" pitchFamily="18" charset="0"/>
              </a:rPr>
              <a:t>والمدرسون، والفنيون</a:t>
            </a:r>
            <a:r>
              <a:rPr lang="en-US" sz="2500" dirty="0">
                <a:latin typeface="Times New Roman" pitchFamily="18" charset="0"/>
                <a:cs typeface="Times New Roman" pitchFamily="18" charset="0"/>
              </a:rPr>
              <a:t> </a:t>
            </a:r>
            <a:r>
              <a:rPr lang="ar-IQ" sz="2500" dirty="0" smtClean="0">
                <a:latin typeface="Times New Roman" pitchFamily="18" charset="0"/>
                <a:cs typeface="Times New Roman" pitchFamily="18" charset="0"/>
              </a:rPr>
              <a:t>وهواهم </a:t>
            </a:r>
            <a:r>
              <a:rPr lang="ar-IQ" sz="2500" dirty="0">
                <a:latin typeface="Times New Roman" pitchFamily="18" charset="0"/>
                <a:cs typeface="Times New Roman" pitchFamily="18" charset="0"/>
              </a:rPr>
              <a:t>العناصر المتاحة </a:t>
            </a:r>
            <a:r>
              <a:rPr lang="ar-IQ" sz="2500" dirty="0" smtClean="0">
                <a:latin typeface="Times New Roman" pitchFamily="18" charset="0"/>
                <a:cs typeface="Times New Roman" pitchFamily="18" charset="0"/>
              </a:rPr>
              <a:t>للادارة، </a:t>
            </a:r>
            <a:r>
              <a:rPr lang="ar-IQ" sz="2500" dirty="0">
                <a:latin typeface="Times New Roman" pitchFamily="18" charset="0"/>
                <a:cs typeface="Times New Roman" pitchFamily="18" charset="0"/>
              </a:rPr>
              <a:t>لانه الغاية والوسيلة في نفس </a:t>
            </a:r>
            <a:r>
              <a:rPr lang="ar-IQ" sz="2500" dirty="0" smtClean="0">
                <a:latin typeface="Times New Roman" pitchFamily="18" charset="0"/>
                <a:cs typeface="Times New Roman" pitchFamily="18" charset="0"/>
              </a:rPr>
              <a:t>الوقت، </a:t>
            </a:r>
            <a:r>
              <a:rPr lang="ar-IQ" sz="2500" dirty="0">
                <a:latin typeface="Times New Roman" pitchFamily="18" charset="0"/>
                <a:cs typeface="Times New Roman" pitchFamily="18" charset="0"/>
              </a:rPr>
              <a:t>فهو الذي يخطط وينفذ ويراقب ويحقق الهدف. </a:t>
            </a:r>
            <a:endParaRPr lang="en-US" sz="2500" dirty="0" smtClean="0">
              <a:latin typeface="Times New Roman" pitchFamily="18" charset="0"/>
              <a:cs typeface="Times New Roman" pitchFamily="18" charset="0"/>
            </a:endParaRPr>
          </a:p>
          <a:p>
            <a:pPr marL="0" indent="0" algn="just" rtl="1">
              <a:buNone/>
            </a:pPr>
            <a:endParaRPr lang="en-US" sz="1400" dirty="0" smtClean="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ب- العنصر المعنوي: والمتمثل </a:t>
            </a:r>
            <a:r>
              <a:rPr lang="ar-IQ" sz="2500" dirty="0">
                <a:latin typeface="Times New Roman" pitchFamily="18" charset="0"/>
                <a:cs typeface="Times New Roman" pitchFamily="18" charset="0"/>
              </a:rPr>
              <a:t>في الافكار والاساليب والطرق والمعلومات والمفاهيم الادارية والتنظيمية والسلوكية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1400" dirty="0" smtClean="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ج- العنصر المادي: والمتمثل </a:t>
            </a:r>
            <a:r>
              <a:rPr lang="ar-IQ" sz="2500" dirty="0">
                <a:latin typeface="Times New Roman" pitchFamily="18" charset="0"/>
                <a:cs typeface="Times New Roman" pitchFamily="18" charset="0"/>
              </a:rPr>
              <a:t>في </a:t>
            </a:r>
            <a:r>
              <a:rPr lang="ar-IQ" sz="2500" dirty="0" smtClean="0">
                <a:latin typeface="Times New Roman" pitchFamily="18" charset="0"/>
                <a:cs typeface="Times New Roman" pitchFamily="18" charset="0"/>
              </a:rPr>
              <a:t>الاموال والاجهزة والتجهيزات والمباني </a:t>
            </a:r>
            <a:r>
              <a:rPr lang="ar-IQ" sz="2500"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a:p>
            <a:pPr marL="0" indent="0" algn="just">
              <a:buNone/>
            </a:pPr>
            <a:endParaRPr lang="en-US" sz="2500" dirty="0">
              <a:latin typeface="Times New Roman" pitchFamily="18" charset="0"/>
              <a:cs typeface="Times New Roman" pitchFamily="18" charset="0"/>
            </a:endParaRPr>
          </a:p>
        </p:txBody>
      </p:sp>
    </p:spTree>
    <p:extLst>
      <p:ext uri="{BB962C8B-B14F-4D97-AF65-F5344CB8AC3E}">
        <p14:creationId xmlns:p14="http://schemas.microsoft.com/office/powerpoint/2010/main" val="41518714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lstStyle/>
          <a:p>
            <a:pPr marL="0" indent="0" algn="just" rtl="1">
              <a:buNone/>
            </a:pPr>
            <a:r>
              <a:rPr lang="ar-IQ" sz="2500" dirty="0">
                <a:latin typeface="Times New Roman" pitchFamily="18" charset="0"/>
                <a:cs typeface="Times New Roman" pitchFamily="18" charset="0"/>
              </a:rPr>
              <a:t>4- الادارة عملية هادفة : أي تسعى الى تحقيق اهدافها واهداف المنظمة باستثمار واستغلال كامل لكل الموارد البشرية والمادية والمعنوية المتاحة بدرجة مثلى </a:t>
            </a:r>
            <a:r>
              <a:rPr lang="ar-IQ" sz="2500" dirty="0" smtClean="0">
                <a:latin typeface="Times New Roman" pitchFamily="18" charset="0"/>
                <a:cs typeface="Times New Roman" pitchFamily="18" charset="0"/>
              </a:rPr>
              <a:t>.</a:t>
            </a:r>
          </a:p>
          <a:p>
            <a:pPr marL="0" indent="0" algn="just" rtl="1">
              <a:buNone/>
            </a:pPr>
            <a:endParaRPr lang="en-US" sz="2000" dirty="0" smtClean="0">
              <a:latin typeface="Times New Roman" pitchFamily="18" charset="0"/>
              <a:cs typeface="Times New Roman" pitchFamily="18" charset="0"/>
            </a:endParaRPr>
          </a:p>
          <a:p>
            <a:pPr marL="0" indent="0" algn="just" rtl="1">
              <a:buNone/>
            </a:pPr>
            <a:r>
              <a:rPr lang="en-US" sz="2500" dirty="0" smtClean="0">
                <a:latin typeface="Times New Roman" pitchFamily="18" charset="0"/>
                <a:cs typeface="Times New Roman" pitchFamily="18" charset="0"/>
              </a:rPr>
              <a:t>5</a:t>
            </a:r>
            <a:r>
              <a:rPr lang="ar-IQ" sz="2500" dirty="0" smtClean="0">
                <a:latin typeface="Times New Roman" pitchFamily="18" charset="0"/>
                <a:cs typeface="Times New Roman" pitchFamily="18" charset="0"/>
              </a:rPr>
              <a:t>- الادارة </a:t>
            </a:r>
            <a:r>
              <a:rPr lang="ar-IQ" sz="2500" dirty="0">
                <a:latin typeface="Times New Roman" pitchFamily="18" charset="0"/>
                <a:cs typeface="Times New Roman" pitchFamily="18" charset="0"/>
              </a:rPr>
              <a:t>تستلزم اتخاذ قرارت علمية سليمة بناء على الظروف </a:t>
            </a:r>
            <a:r>
              <a:rPr lang="ar-IQ" sz="2500" dirty="0" smtClean="0">
                <a:latin typeface="Times New Roman" pitchFamily="18" charset="0"/>
                <a:cs typeface="Times New Roman" pitchFamily="18" charset="0"/>
              </a:rPr>
              <a:t>والعوامل </a:t>
            </a:r>
            <a:r>
              <a:rPr lang="ar-IQ" sz="2500" dirty="0">
                <a:latin typeface="Times New Roman" pitchFamily="18" charset="0"/>
                <a:cs typeface="Times New Roman" pitchFamily="18" charset="0"/>
              </a:rPr>
              <a:t>المحيطة</a:t>
            </a:r>
            <a:endParaRPr lang="en-US" sz="2500" dirty="0" smtClean="0">
              <a:latin typeface="Times New Roman" pitchFamily="18" charset="0"/>
              <a:cs typeface="Times New Roman" pitchFamily="18" charset="0"/>
            </a:endParaRPr>
          </a:p>
          <a:p>
            <a:pPr marL="0" indent="0" algn="just" rtl="1">
              <a:buNone/>
            </a:pPr>
            <a:endParaRPr lang="en-US" sz="2000" dirty="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6- الادارة </a:t>
            </a:r>
            <a:r>
              <a:rPr lang="ar-IQ" sz="2500" dirty="0">
                <a:latin typeface="Times New Roman" pitchFamily="18" charset="0"/>
                <a:cs typeface="Times New Roman" pitchFamily="18" charset="0"/>
              </a:rPr>
              <a:t>عملية شاملة : أي تشمل جميع الجوانب والعمليات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2000" dirty="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7- الادارة </a:t>
            </a:r>
            <a:r>
              <a:rPr lang="ar-IQ" sz="2500" dirty="0">
                <a:latin typeface="Times New Roman" pitchFamily="18" charset="0"/>
                <a:cs typeface="Times New Roman" pitchFamily="18" charset="0"/>
              </a:rPr>
              <a:t>نشاط عام نجده في مختلف المنظمات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2000" dirty="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8- الادارة </a:t>
            </a:r>
            <a:r>
              <a:rPr lang="ar-IQ" sz="2500" dirty="0">
                <a:latin typeface="Times New Roman" pitchFamily="18" charset="0"/>
                <a:cs typeface="Times New Roman" pitchFamily="18" charset="0"/>
              </a:rPr>
              <a:t>تتضمن مقاييس ومعايير لتنظيم النتائج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2000" dirty="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9- </a:t>
            </a:r>
            <a:r>
              <a:rPr lang="ar-IQ" sz="2500" dirty="0">
                <a:latin typeface="Times New Roman" pitchFamily="18" charset="0"/>
                <a:cs typeface="Times New Roman" pitchFamily="18" charset="0"/>
              </a:rPr>
              <a:t>العملية الادارية متداخلة ومتشابكة مع بعضها .	</a:t>
            </a:r>
            <a:endParaRPr lang="en-US" sz="2500" dirty="0" smtClean="0">
              <a:latin typeface="Times New Roman" pitchFamily="18" charset="0"/>
              <a:cs typeface="Times New Roman" pitchFamily="18" charset="0"/>
            </a:endParaRPr>
          </a:p>
          <a:p>
            <a:pPr marL="0" indent="0" algn="just" rtl="1">
              <a:buNone/>
            </a:pP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3889099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eaLnBrk="0" hangingPunct="0"/>
            <a:r>
              <a:rPr lang="ar-SA" sz="3000" b="1" dirty="0"/>
              <a:t>س/ هل الإدارة علم أم فن ؟	</a:t>
            </a:r>
            <a:endParaRPr lang="en-US" sz="3000" dirty="0"/>
          </a:p>
        </p:txBody>
      </p:sp>
      <p:sp>
        <p:nvSpPr>
          <p:cNvPr id="3" name="Content Placeholder 2"/>
          <p:cNvSpPr>
            <a:spLocks noGrp="1"/>
          </p:cNvSpPr>
          <p:nvPr>
            <p:ph idx="1"/>
          </p:nvPr>
        </p:nvSpPr>
        <p:spPr/>
        <p:txBody>
          <a:bodyPr/>
          <a:lstStyle/>
          <a:p>
            <a:pPr marL="514350" lvl="0" indent="-514350" algn="just" rtl="1">
              <a:buAutoNum type="arabicParenR"/>
            </a:pPr>
            <a:r>
              <a:rPr lang="ar-SA" sz="2500" dirty="0" smtClean="0">
                <a:latin typeface="Times New Roman" pitchFamily="18" charset="0"/>
                <a:cs typeface="Times New Roman" pitchFamily="18" charset="0"/>
              </a:rPr>
              <a:t>الإدارة </a:t>
            </a:r>
            <a:r>
              <a:rPr lang="ar-SA" sz="2500" dirty="0">
                <a:latin typeface="Times New Roman" pitchFamily="18" charset="0"/>
                <a:cs typeface="Times New Roman" pitchFamily="18" charset="0"/>
              </a:rPr>
              <a:t>علم لأنها تتبع قواعد وأسساً ونظريات علمية تحكم العمل الإداري وتيسره </a:t>
            </a:r>
            <a:r>
              <a:rPr lang="ar-SA" sz="2500" dirty="0" smtClean="0">
                <a:latin typeface="Times New Roman" pitchFamily="18" charset="0"/>
                <a:cs typeface="Times New Roman" pitchFamily="18" charset="0"/>
              </a:rPr>
              <a:t>.</a:t>
            </a:r>
            <a:endParaRPr lang="ar-IQ" sz="2500" dirty="0" smtClean="0">
              <a:latin typeface="Times New Roman" pitchFamily="18" charset="0"/>
              <a:cs typeface="Times New Roman" pitchFamily="18" charset="0"/>
            </a:endParaRPr>
          </a:p>
          <a:p>
            <a:pPr marL="0" lvl="0" indent="0" algn="just" rtl="1">
              <a:buNone/>
            </a:pPr>
            <a:endParaRPr lang="en-US" sz="1600" dirty="0">
              <a:latin typeface="Times New Roman" pitchFamily="18" charset="0"/>
              <a:cs typeface="Times New Roman" pitchFamily="18" charset="0"/>
            </a:endParaRPr>
          </a:p>
          <a:p>
            <a:pPr marL="0" lvl="0" indent="0" algn="just" rtl="1">
              <a:buNone/>
            </a:pPr>
            <a:r>
              <a:rPr lang="ar-IQ" sz="2500" dirty="0" smtClean="0">
                <a:latin typeface="Times New Roman" pitchFamily="18" charset="0"/>
                <a:cs typeface="Times New Roman" pitchFamily="18" charset="0"/>
              </a:rPr>
              <a:t>2) </a:t>
            </a:r>
            <a:r>
              <a:rPr lang="ar-SA" sz="2500" dirty="0" smtClean="0">
                <a:latin typeface="Times New Roman" pitchFamily="18" charset="0"/>
                <a:cs typeface="Times New Roman" pitchFamily="18" charset="0"/>
              </a:rPr>
              <a:t>الإدارة </a:t>
            </a:r>
            <a:r>
              <a:rPr lang="ar-SA" sz="2500" dirty="0">
                <a:latin typeface="Times New Roman" pitchFamily="18" charset="0"/>
                <a:cs typeface="Times New Roman" pitchFamily="18" charset="0"/>
              </a:rPr>
              <a:t>فن لأنها تضم الجانب المهاري  في التعامل مع العاملين </a:t>
            </a:r>
            <a:r>
              <a:rPr lang="ar-SA" sz="2500" dirty="0" smtClean="0">
                <a:latin typeface="Times New Roman" pitchFamily="18" charset="0"/>
                <a:cs typeface="Times New Roman" pitchFamily="18" charset="0"/>
              </a:rPr>
              <a:t>وحسن</a:t>
            </a:r>
            <a:r>
              <a:rPr lang="ar-IQ" sz="2500" dirty="0" smtClean="0">
                <a:latin typeface="Times New Roman" pitchFamily="18" charset="0"/>
                <a:cs typeface="Times New Roman" pitchFamily="18" charset="0"/>
              </a:rPr>
              <a:t> </a:t>
            </a:r>
            <a:r>
              <a:rPr lang="ar-SA" sz="2500" dirty="0" smtClean="0">
                <a:latin typeface="Times New Roman" pitchFamily="18" charset="0"/>
                <a:cs typeface="Times New Roman" pitchFamily="18" charset="0"/>
              </a:rPr>
              <a:t>استثمارهم </a:t>
            </a:r>
            <a:r>
              <a:rPr lang="ar-SA" sz="2500" dirty="0">
                <a:latin typeface="Times New Roman" pitchFamily="18" charset="0"/>
                <a:cs typeface="Times New Roman" pitchFamily="18" charset="0"/>
              </a:rPr>
              <a:t>و إشباع احتياجاتهم والرغبات السيكولوجية للعاملين </a:t>
            </a:r>
            <a:r>
              <a:rPr lang="ar-SA" sz="2500" dirty="0" smtClean="0">
                <a:latin typeface="Times New Roman" pitchFamily="18" charset="0"/>
                <a:cs typeface="Times New Roman" pitchFamily="18" charset="0"/>
              </a:rPr>
              <a:t>.</a:t>
            </a:r>
            <a:endParaRPr lang="ar-IQ" sz="2500" dirty="0" smtClean="0">
              <a:latin typeface="Times New Roman" pitchFamily="18" charset="0"/>
              <a:cs typeface="Times New Roman" pitchFamily="18" charset="0"/>
            </a:endParaRPr>
          </a:p>
          <a:p>
            <a:pPr marL="0" lvl="0" indent="0" algn="just" rtl="1">
              <a:buNone/>
            </a:pPr>
            <a:endParaRPr lang="en-US" sz="1600" dirty="0">
              <a:latin typeface="Times New Roman" pitchFamily="18" charset="0"/>
              <a:cs typeface="Times New Roman" pitchFamily="18" charset="0"/>
            </a:endParaRPr>
          </a:p>
          <a:p>
            <a:pPr marL="0" lvl="0" indent="0" algn="just" rtl="1">
              <a:buNone/>
            </a:pPr>
            <a:r>
              <a:rPr lang="ar-IQ" sz="2500" dirty="0" smtClean="0">
                <a:latin typeface="Times New Roman" pitchFamily="18" charset="0"/>
                <a:cs typeface="Times New Roman" pitchFamily="18" charset="0"/>
              </a:rPr>
              <a:t>3) </a:t>
            </a:r>
            <a:r>
              <a:rPr lang="ar-SA" sz="2500" dirty="0" smtClean="0">
                <a:latin typeface="Times New Roman" pitchFamily="18" charset="0"/>
                <a:cs typeface="Times New Roman" pitchFamily="18" charset="0"/>
              </a:rPr>
              <a:t>الإدارة </a:t>
            </a:r>
            <a:r>
              <a:rPr lang="ar-SA" sz="2500" dirty="0">
                <a:latin typeface="Times New Roman" pitchFamily="18" charset="0"/>
                <a:cs typeface="Times New Roman" pitchFamily="18" charset="0"/>
              </a:rPr>
              <a:t>علم لأنها تطبق مجموعة القوانين نفسها في المواقف المماثلة</a:t>
            </a:r>
            <a:r>
              <a:rPr lang="ar-SA" sz="2500" dirty="0" smtClean="0">
                <a:latin typeface="Times New Roman" pitchFamily="18" charset="0"/>
                <a:cs typeface="Times New Roman" pitchFamily="18" charset="0"/>
              </a:rPr>
              <a:t>.</a:t>
            </a:r>
            <a:endParaRPr lang="ar-IQ" sz="2500" dirty="0" smtClean="0">
              <a:latin typeface="Times New Roman" pitchFamily="18" charset="0"/>
              <a:cs typeface="Times New Roman" pitchFamily="18" charset="0"/>
            </a:endParaRPr>
          </a:p>
          <a:p>
            <a:pPr marL="0" lvl="0" indent="0" algn="just" rtl="1">
              <a:buNone/>
            </a:pPr>
            <a:endParaRPr lang="en-US" sz="1600" dirty="0">
              <a:latin typeface="Times New Roman" pitchFamily="18" charset="0"/>
              <a:cs typeface="Times New Roman" pitchFamily="18" charset="0"/>
            </a:endParaRPr>
          </a:p>
          <a:p>
            <a:pPr marL="0" indent="0" algn="just" rtl="1">
              <a:buNone/>
            </a:pPr>
            <a:r>
              <a:rPr lang="ar-SA" sz="2500" dirty="0">
                <a:latin typeface="Times New Roman" pitchFamily="18" charset="0"/>
                <a:cs typeface="Times New Roman" pitchFamily="18" charset="0"/>
              </a:rPr>
              <a:t>4) الإدارة علماً لأنها تطبق المناهج العلمية على المشكلات التربوية </a:t>
            </a:r>
            <a:r>
              <a:rPr lang="ar-SA" sz="2500" dirty="0" smtClean="0">
                <a:latin typeface="Times New Roman" pitchFamily="18" charset="0"/>
                <a:cs typeface="Times New Roman" pitchFamily="18" charset="0"/>
              </a:rPr>
              <a:t>.</a:t>
            </a:r>
            <a:endParaRPr lang="ar-IQ" sz="2500" dirty="0" smtClean="0">
              <a:latin typeface="Times New Roman" pitchFamily="18" charset="0"/>
              <a:cs typeface="Times New Roman" pitchFamily="18" charset="0"/>
            </a:endParaRPr>
          </a:p>
          <a:p>
            <a:pPr marL="0" indent="0" algn="just" rtl="1">
              <a:buNone/>
            </a:pPr>
            <a:endParaRPr lang="en-US" sz="1600" dirty="0">
              <a:latin typeface="Times New Roman" pitchFamily="18" charset="0"/>
              <a:cs typeface="Times New Roman" pitchFamily="18" charset="0"/>
            </a:endParaRPr>
          </a:p>
          <a:p>
            <a:pPr marL="0" indent="0" algn="just" rtl="1">
              <a:buNone/>
            </a:pPr>
            <a:r>
              <a:rPr lang="ar-SA" sz="2500" dirty="0">
                <a:latin typeface="Times New Roman" pitchFamily="18" charset="0"/>
                <a:cs typeface="Times New Roman" pitchFamily="18" charset="0"/>
              </a:rPr>
              <a:t>5) الادارة علم لانها تشخص المشكلات وتحللها وتعمل </a:t>
            </a:r>
            <a:r>
              <a:rPr lang="ar-SA" sz="2500" dirty="0" smtClean="0">
                <a:latin typeface="Times New Roman" pitchFamily="18" charset="0"/>
                <a:cs typeface="Times New Roman" pitchFamily="18" charset="0"/>
              </a:rPr>
              <a:t>على حلها</a:t>
            </a:r>
            <a:endParaRPr lang="ar-IQ" sz="2500" dirty="0" smtClean="0">
              <a:latin typeface="Times New Roman" pitchFamily="18" charset="0"/>
              <a:cs typeface="Times New Roman" pitchFamily="18" charset="0"/>
            </a:endParaRPr>
          </a:p>
          <a:p>
            <a:pPr marL="0" indent="0" algn="just" rtl="1">
              <a:buNone/>
            </a:pPr>
            <a:r>
              <a:rPr lang="ar-SA" sz="2500" dirty="0" smtClean="0">
                <a:latin typeface="Times New Roman" pitchFamily="18" charset="0"/>
                <a:cs typeface="Times New Roman" pitchFamily="18" charset="0"/>
              </a:rPr>
              <a:t> </a:t>
            </a:r>
            <a:r>
              <a:rPr lang="ar-SA" sz="2500" dirty="0">
                <a:latin typeface="Times New Roman" pitchFamily="18" charset="0"/>
                <a:cs typeface="Times New Roman" pitchFamily="18" charset="0"/>
              </a:rPr>
              <a:t>بشكل عملي </a:t>
            </a:r>
            <a:r>
              <a:rPr lang="ar-SA" sz="2500" dirty="0" smtClean="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Tree>
    <p:extLst>
      <p:ext uri="{BB962C8B-B14F-4D97-AF65-F5344CB8AC3E}">
        <p14:creationId xmlns:p14="http://schemas.microsoft.com/office/powerpoint/2010/main" val="31339945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z="3000" b="1" dirty="0"/>
              <a:t>وخلاصة القول</a:t>
            </a:r>
            <a:r>
              <a:rPr lang="ar-SA" sz="3000" b="1" dirty="0" smtClean="0"/>
              <a:t>:</a:t>
            </a:r>
            <a:endParaRPr lang="en-US" sz="3000" dirty="0"/>
          </a:p>
        </p:txBody>
      </p:sp>
      <p:sp>
        <p:nvSpPr>
          <p:cNvPr id="3" name="Content Placeholder 2"/>
          <p:cNvSpPr>
            <a:spLocks noGrp="1"/>
          </p:cNvSpPr>
          <p:nvPr>
            <p:ph idx="1"/>
          </p:nvPr>
        </p:nvSpPr>
        <p:spPr/>
        <p:txBody>
          <a:bodyPr/>
          <a:lstStyle/>
          <a:p>
            <a:pPr marL="0" indent="0" algn="r">
              <a:buNone/>
            </a:pPr>
            <a:r>
              <a:rPr lang="ar-SA" sz="2500" dirty="0" smtClean="0"/>
              <a:t> </a:t>
            </a:r>
            <a:endParaRPr lang="en-US" sz="2500" dirty="0"/>
          </a:p>
          <a:p>
            <a:pPr algn="r" rtl="1" eaLnBrk="0" hangingPunct="0"/>
            <a:r>
              <a:rPr lang="ar-SA" sz="2500" dirty="0">
                <a:latin typeface="Times New Roman" pitchFamily="18" charset="0"/>
                <a:cs typeface="Times New Roman" pitchFamily="18" charset="0"/>
              </a:rPr>
              <a:t>هناك من يرى أن الإدارة علم،وهناك من يرى أن الإدارة فن</a:t>
            </a:r>
            <a:r>
              <a:rPr lang="ar-IQ" sz="2500" dirty="0">
                <a:latin typeface="Times New Roman" pitchFamily="18" charset="0"/>
                <a:cs typeface="Times New Roman" pitchFamily="18" charset="0"/>
              </a:rPr>
              <a:t>.</a:t>
            </a:r>
          </a:p>
          <a:p>
            <a:pPr algn="r" rtl="1" eaLnBrk="0" hangingPunct="0"/>
            <a:r>
              <a:rPr lang="ar-SA" sz="2500" dirty="0">
                <a:latin typeface="Times New Roman" pitchFamily="18" charset="0"/>
                <a:cs typeface="Times New Roman" pitchFamily="18" charset="0"/>
              </a:rPr>
              <a:t> الإدارة مزيج من العلم والفن .</a:t>
            </a:r>
            <a:endParaRPr lang="ar-IQ" sz="2500" dirty="0">
              <a:latin typeface="Times New Roman" pitchFamily="18" charset="0"/>
              <a:cs typeface="Times New Roman" pitchFamily="18" charset="0"/>
            </a:endParaRPr>
          </a:p>
          <a:p>
            <a:pPr algn="r" rtl="1" eaLnBrk="0" hangingPunct="0"/>
            <a:r>
              <a:rPr lang="ar-SA" sz="2500" dirty="0">
                <a:latin typeface="Times New Roman" pitchFamily="18" charset="0"/>
                <a:cs typeface="Times New Roman" pitchFamily="18" charset="0"/>
              </a:rPr>
              <a:t>الإدارة هي فن استخدام العلم .</a:t>
            </a:r>
            <a:endParaRPr lang="en-US" sz="2500" dirty="0">
              <a:latin typeface="Times New Roman" pitchFamily="18" charset="0"/>
              <a:cs typeface="Times New Roman" pitchFamily="18" charset="0"/>
            </a:endParaRPr>
          </a:p>
          <a:p>
            <a:endParaRPr lang="en-US" sz="2500" dirty="0"/>
          </a:p>
        </p:txBody>
      </p:sp>
    </p:spTree>
    <p:extLst>
      <p:ext uri="{BB962C8B-B14F-4D97-AF65-F5344CB8AC3E}">
        <p14:creationId xmlns:p14="http://schemas.microsoft.com/office/powerpoint/2010/main" val="36958436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الإدارة التعليمية</a:t>
            </a:r>
            <a:endParaRPr lang="ar-EG" dirty="0"/>
          </a:p>
        </p:txBody>
      </p:sp>
      <p:sp>
        <p:nvSpPr>
          <p:cNvPr id="3" name="عنصر نائب للمحتوى 2"/>
          <p:cNvSpPr>
            <a:spLocks noGrp="1"/>
          </p:cNvSpPr>
          <p:nvPr>
            <p:ph idx="1"/>
          </p:nvPr>
        </p:nvSpPr>
        <p:spPr/>
        <p:txBody>
          <a:bodyPr/>
          <a:lstStyle/>
          <a:p>
            <a:pPr lvl="0"/>
            <a:r>
              <a:rPr lang="ar-SA" dirty="0"/>
              <a:t>يعتقد البعض أن الإدارة التعليمية علم وفن تسير العناصر البشرية في إطار المؤسسات التعليمية ذات الأنظمة واللوائح التي في زمان ومكان محددين، وهذا معناه قيام الإدارة التعليمية على التخطيط الذي يستهدف تحقيق أهداف محددة. </a:t>
            </a:r>
            <a:endParaRPr lang="en-US" dirty="0"/>
          </a:p>
          <a:p>
            <a:endParaRPr lang="ar-EG" dirty="0"/>
          </a:p>
        </p:txBody>
      </p:sp>
    </p:spTree>
    <p:extLst>
      <p:ext uri="{BB962C8B-B14F-4D97-AF65-F5344CB8AC3E}">
        <p14:creationId xmlns:p14="http://schemas.microsoft.com/office/powerpoint/2010/main" val="3304525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ctr"/>
            <a:r>
              <a:rPr lang="ar-SA" dirty="0"/>
              <a:t>ويري آخرون أن الإدارة التعليمية مجموعة من العمليات المتشابكة التي تتكامل فيما بينها سواء في داخل المنظمات التعليمية، أو بينها وبين نفسها لتحقيق الأغراض المنشودة من التربية والإدارة التعليمية في ظل هذا المفهوم وسيلة لتحقيق غايات وأهداف معينه</a:t>
            </a:r>
            <a:endParaRPr lang="ar-EG" dirty="0"/>
          </a:p>
        </p:txBody>
      </p:sp>
    </p:spTree>
    <p:extLst>
      <p:ext uri="{BB962C8B-B14F-4D97-AF65-F5344CB8AC3E}">
        <p14:creationId xmlns:p14="http://schemas.microsoft.com/office/powerpoint/2010/main" val="689941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lvl="0" algn="ctr"/>
            <a:r>
              <a:rPr lang="ar-SA" dirty="0"/>
              <a:t>يقول </a:t>
            </a:r>
            <a:r>
              <a:rPr lang="ar-SA" dirty="0" err="1"/>
              <a:t>موسازي</a:t>
            </a:r>
            <a:r>
              <a:rPr lang="ar-SA" dirty="0"/>
              <a:t> </a:t>
            </a:r>
            <a:r>
              <a:rPr lang="en-US" dirty="0" err="1"/>
              <a:t>Musaazi</a:t>
            </a:r>
            <a:r>
              <a:rPr lang="ar-SA" dirty="0"/>
              <a:t> أن الإدارة التعليمية عملية اجتماعية تهتم بتصريف وحفز العناصر البشرية وتوحيد طاقاتها وتوجيهها بصورة منظمة نحو تحقيق أهداف محددة بصورة منسقة، كما تهتم باستثمار وتنظيم واستخدام الموارد المادية بما يحقق الأهداف، وهذا المفهوم يقوم على التخطيط لاستغلال الموارد المادية والبشرية المتاحة لتحقيق أهداف معينة. </a:t>
            </a:r>
            <a:endParaRPr lang="en-US" dirty="0"/>
          </a:p>
          <a:p>
            <a:endParaRPr lang="ar-EG" dirty="0"/>
          </a:p>
        </p:txBody>
      </p:sp>
    </p:spTree>
    <p:extLst>
      <p:ext uri="{BB962C8B-B14F-4D97-AF65-F5344CB8AC3E}">
        <p14:creationId xmlns:p14="http://schemas.microsoft.com/office/powerpoint/2010/main" val="37935185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IQ" sz="3000" b="1" dirty="0"/>
              <a:t>مفهوم </a:t>
            </a:r>
            <a:r>
              <a:rPr lang="ar-IQ" sz="3000" b="1" dirty="0" err="1"/>
              <a:t>الادارة</a:t>
            </a:r>
            <a:r>
              <a:rPr lang="ar-IQ" sz="3000" b="1" dirty="0"/>
              <a:t> </a:t>
            </a:r>
            <a:r>
              <a:rPr lang="ar-EG" sz="3000" b="1" dirty="0" smtClean="0"/>
              <a:t>المدرسية</a:t>
            </a:r>
            <a:endParaRPr lang="en-US" sz="3000" dirty="0"/>
          </a:p>
        </p:txBody>
      </p:sp>
      <p:sp>
        <p:nvSpPr>
          <p:cNvPr id="3" name="Content Placeholder 2"/>
          <p:cNvSpPr>
            <a:spLocks noGrp="1"/>
          </p:cNvSpPr>
          <p:nvPr>
            <p:ph idx="1"/>
          </p:nvPr>
        </p:nvSpPr>
        <p:spPr/>
        <p:txBody>
          <a:bodyPr/>
          <a:lstStyle/>
          <a:p>
            <a:pPr marL="0" lvl="0" indent="0" algn="ctr" rtl="1" eaLnBrk="0" hangingPunct="0">
              <a:buNone/>
            </a:pPr>
            <a:r>
              <a:rPr lang="ar-SA" sz="2500" dirty="0">
                <a:latin typeface="Times New Roman" pitchFamily="18" charset="0"/>
                <a:cs typeface="Times New Roman" pitchFamily="18" charset="0"/>
              </a:rPr>
              <a:t>انها نشاط إنساني علمي ومنظم يعمل على استثمار الموارد البشرية والمادية المتاحة بقصد تحقيق</a:t>
            </a:r>
            <a:r>
              <a:rPr lang="ar-IQ" sz="2500" dirty="0">
                <a:latin typeface="Times New Roman" pitchFamily="18" charset="0"/>
                <a:cs typeface="Times New Roman" pitchFamily="18" charset="0"/>
              </a:rPr>
              <a:t> </a:t>
            </a:r>
            <a:r>
              <a:rPr lang="ar-SA" sz="2500" dirty="0">
                <a:latin typeface="Times New Roman" pitchFamily="18" charset="0"/>
                <a:cs typeface="Times New Roman" pitchFamily="18" charset="0"/>
              </a:rPr>
              <a:t>الأهداف التربويه التعليمية ويمكن ان نستنتج من التعريف :  </a:t>
            </a:r>
            <a:endParaRPr lang="ar-IQ" sz="2500" dirty="0">
              <a:latin typeface="Times New Roman" pitchFamily="18" charset="0"/>
              <a:cs typeface="Times New Roman" pitchFamily="18" charset="0"/>
            </a:endParaRPr>
          </a:p>
          <a:p>
            <a:pPr lvl="0" algn="r" rtl="1" eaLnBrk="0" hangingPunct="0"/>
            <a:endParaRPr lang="en-US" sz="2500" dirty="0">
              <a:latin typeface="Times New Roman" pitchFamily="18" charset="0"/>
              <a:cs typeface="Times New Roman" pitchFamily="18" charset="0"/>
            </a:endParaRPr>
          </a:p>
          <a:p>
            <a:pPr lvl="0" algn="r" rtl="1" eaLnBrk="0" hangingPunct="0"/>
            <a:r>
              <a:rPr lang="ar-SA" sz="2500" dirty="0">
                <a:latin typeface="Times New Roman" pitchFamily="18" charset="0"/>
                <a:cs typeface="Times New Roman" pitchFamily="18" charset="0"/>
              </a:rPr>
              <a:t>أنها نشاط علمي متكامل وموجه .</a:t>
            </a:r>
            <a:endParaRPr lang="en-US" sz="2500" dirty="0">
              <a:latin typeface="Times New Roman" pitchFamily="18" charset="0"/>
              <a:cs typeface="Times New Roman" pitchFamily="18" charset="0"/>
            </a:endParaRPr>
          </a:p>
          <a:p>
            <a:pPr lvl="0" algn="r" rtl="1" eaLnBrk="0" hangingPunct="0"/>
            <a:r>
              <a:rPr lang="ar-SA" sz="2500" dirty="0">
                <a:latin typeface="Times New Roman" pitchFamily="18" charset="0"/>
                <a:cs typeface="Times New Roman" pitchFamily="18" charset="0"/>
              </a:rPr>
              <a:t>أن الإنسان هو الركيزة الأساسية في الإدارة التربوية .</a:t>
            </a:r>
            <a:endParaRPr lang="en-US" sz="2500" dirty="0">
              <a:latin typeface="Times New Roman" pitchFamily="18" charset="0"/>
              <a:cs typeface="Times New Roman" pitchFamily="18" charset="0"/>
            </a:endParaRPr>
          </a:p>
          <a:p>
            <a:pPr lvl="0" algn="r" rtl="1" eaLnBrk="0" hangingPunct="0"/>
            <a:r>
              <a:rPr lang="ar-SA" sz="2500" dirty="0">
                <a:latin typeface="Times New Roman" pitchFamily="18" charset="0"/>
                <a:cs typeface="Times New Roman" pitchFamily="18" charset="0"/>
              </a:rPr>
              <a:t>أن الادارة التربوية تعتبر ميدانا تطبيقيا للإدارة العامة .</a:t>
            </a:r>
            <a:endParaRPr lang="en-US" sz="2500" dirty="0">
              <a:latin typeface="Times New Roman" pitchFamily="18" charset="0"/>
              <a:cs typeface="Times New Roman" pitchFamily="18" charset="0"/>
            </a:endParaRPr>
          </a:p>
          <a:p>
            <a:pPr algn="r" rtl="1" eaLnBrk="0" hangingPunct="0"/>
            <a:endParaRPr lang="en-US" sz="2500" dirty="0">
              <a:latin typeface="Times New Roman" pitchFamily="18" charset="0"/>
              <a:cs typeface="Times New Roman" pitchFamily="18" charset="0"/>
            </a:endParaRPr>
          </a:p>
        </p:txBody>
      </p:sp>
    </p:spTree>
    <p:extLst>
      <p:ext uri="{BB962C8B-B14F-4D97-AF65-F5344CB8AC3E}">
        <p14:creationId xmlns:p14="http://schemas.microsoft.com/office/powerpoint/2010/main" val="13493815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ctr"/>
            <a:r>
              <a:rPr lang="ar-SA" dirty="0"/>
              <a:t>أن الإدارة المدرسية هي جميع الجهود والنشاطات المنسقة التي يقوم بها فريق العاملين بالمدرسة الذي يتكون من المدير ومساعديه والمدرسين والإداريين والفنيين، بغية تحقيق الأهداف التربوية داخل المدرسة وخارجها، وبما يتمشى مع ما يهدف إليه المجتمع من تربية أبنائه تربية صحيحة وعلى أسس سليمة. </a:t>
            </a:r>
            <a:endParaRPr lang="en-US" dirty="0"/>
          </a:p>
          <a:p>
            <a:endParaRPr lang="ar-EG" dirty="0"/>
          </a:p>
        </p:txBody>
      </p:sp>
    </p:spTree>
    <p:extLst>
      <p:ext uri="{BB962C8B-B14F-4D97-AF65-F5344CB8AC3E}">
        <p14:creationId xmlns:p14="http://schemas.microsoft.com/office/powerpoint/2010/main" val="40305436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IQ" sz="3000" b="1" dirty="0"/>
              <a:t>اما مقومات الادارة التربوية </a:t>
            </a:r>
            <a:r>
              <a:rPr lang="ar-IQ" sz="3000" b="1" dirty="0" smtClean="0"/>
              <a:t>:</a:t>
            </a:r>
            <a:endParaRPr lang="en-US" sz="3000" dirty="0"/>
          </a:p>
        </p:txBody>
      </p:sp>
      <p:sp>
        <p:nvSpPr>
          <p:cNvPr id="3" name="Content Placeholder 2"/>
          <p:cNvSpPr>
            <a:spLocks noGrp="1"/>
          </p:cNvSpPr>
          <p:nvPr>
            <p:ph idx="1"/>
          </p:nvPr>
        </p:nvSpPr>
        <p:spPr/>
        <p:txBody>
          <a:bodyPr/>
          <a:lstStyle/>
          <a:p>
            <a:pPr marL="0" indent="0" algn="r" rtl="1">
              <a:buNone/>
            </a:pPr>
            <a:r>
              <a:rPr lang="ar-IQ" sz="2500" dirty="0">
                <a:latin typeface="Times New Roman" pitchFamily="18" charset="0"/>
                <a:cs typeface="Times New Roman" pitchFamily="18" charset="0"/>
              </a:rPr>
              <a:t>1- الانسان او العامل الاداري </a:t>
            </a:r>
            <a:r>
              <a:rPr lang="ar-IQ" sz="2500" dirty="0" smtClean="0">
                <a:latin typeface="Times New Roman" pitchFamily="18" charset="0"/>
                <a:cs typeface="Times New Roman" pitchFamily="18" charset="0"/>
              </a:rPr>
              <a:t>.</a:t>
            </a:r>
          </a:p>
          <a:p>
            <a:pPr marL="0" indent="0" algn="r" rtl="1">
              <a:buNone/>
            </a:pPr>
            <a:endParaRPr lang="en-US" sz="2500" dirty="0">
              <a:latin typeface="Times New Roman" pitchFamily="18" charset="0"/>
              <a:cs typeface="Times New Roman" pitchFamily="18" charset="0"/>
            </a:endParaRPr>
          </a:p>
          <a:p>
            <a:pPr marL="0" indent="0" algn="r" rtl="1">
              <a:buNone/>
            </a:pPr>
            <a:r>
              <a:rPr lang="ar-IQ" sz="2500" dirty="0">
                <a:latin typeface="Times New Roman" pitchFamily="18" charset="0"/>
                <a:cs typeface="Times New Roman" pitchFamily="18" charset="0"/>
              </a:rPr>
              <a:t>2- الاطار التنظيمي والفلسفي والسياسي والاجتماعي الذي تم العمل </a:t>
            </a:r>
            <a:r>
              <a:rPr lang="ar-IQ" sz="2500" dirty="0" smtClean="0">
                <a:latin typeface="Times New Roman" pitchFamily="18" charset="0"/>
                <a:cs typeface="Times New Roman" pitchFamily="18" charset="0"/>
              </a:rPr>
              <a:t>وفقه.</a:t>
            </a:r>
          </a:p>
          <a:p>
            <a:pPr marL="0" indent="0" algn="r" rtl="1">
              <a:buNone/>
            </a:pPr>
            <a:endParaRPr lang="en-US" sz="2500" dirty="0">
              <a:latin typeface="Times New Roman" pitchFamily="18" charset="0"/>
              <a:cs typeface="Times New Roman" pitchFamily="18" charset="0"/>
            </a:endParaRPr>
          </a:p>
          <a:p>
            <a:pPr marL="0" indent="0" algn="r" rtl="1">
              <a:buNone/>
            </a:pPr>
            <a:r>
              <a:rPr lang="ar-IQ" sz="2500" dirty="0">
                <a:latin typeface="Times New Roman" pitchFamily="18" charset="0"/>
                <a:cs typeface="Times New Roman" pitchFamily="18" charset="0"/>
              </a:rPr>
              <a:t>3- الناس الذين يتم التعامل معهم ضمن المؤسسات وخارجها </a:t>
            </a:r>
            <a:r>
              <a:rPr lang="ar-IQ" sz="2500" dirty="0" smtClean="0">
                <a:latin typeface="Times New Roman" pitchFamily="18" charset="0"/>
                <a:cs typeface="Times New Roman" pitchFamily="18" charset="0"/>
              </a:rPr>
              <a:t>.</a:t>
            </a:r>
          </a:p>
          <a:p>
            <a:pPr marL="0" indent="0" algn="r" rtl="1">
              <a:buNone/>
            </a:pPr>
            <a:endParaRPr lang="en-US" sz="2500" dirty="0">
              <a:latin typeface="Times New Roman" pitchFamily="18" charset="0"/>
              <a:cs typeface="Times New Roman" pitchFamily="18" charset="0"/>
            </a:endParaRPr>
          </a:p>
          <a:p>
            <a:pPr marL="0" indent="0" algn="r" rtl="1">
              <a:buNone/>
            </a:pPr>
            <a:r>
              <a:rPr lang="ar-IQ" sz="2500" dirty="0">
                <a:latin typeface="Times New Roman" pitchFamily="18" charset="0"/>
                <a:cs typeface="Times New Roman" pitchFamily="18" charset="0"/>
              </a:rPr>
              <a:t>4- الوسائل والامكانات والمؤسسات اللازمة للعمل </a:t>
            </a:r>
            <a:r>
              <a:rPr lang="ar-IQ" sz="2500" dirty="0" smtClean="0">
                <a:latin typeface="Times New Roman" pitchFamily="18" charset="0"/>
                <a:cs typeface="Times New Roman" pitchFamily="18" charset="0"/>
              </a:rPr>
              <a:t>.</a:t>
            </a:r>
          </a:p>
          <a:p>
            <a:pPr marL="0" indent="0" algn="r" rtl="1">
              <a:buNone/>
            </a:pPr>
            <a:endParaRPr lang="en-US" sz="2500" dirty="0">
              <a:latin typeface="Times New Roman" pitchFamily="18" charset="0"/>
              <a:cs typeface="Times New Roman" pitchFamily="18" charset="0"/>
            </a:endParaRPr>
          </a:p>
          <a:p>
            <a:pPr marL="0" indent="0" algn="r">
              <a:buNone/>
            </a:pPr>
            <a:endParaRPr lang="en-US" sz="2500" dirty="0"/>
          </a:p>
        </p:txBody>
      </p:sp>
    </p:spTree>
    <p:extLst>
      <p:ext uri="{BB962C8B-B14F-4D97-AF65-F5344CB8AC3E}">
        <p14:creationId xmlns:p14="http://schemas.microsoft.com/office/powerpoint/2010/main" val="3348947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r" rtl="1"/>
            <a:r>
              <a:rPr lang="ar-SA" dirty="0"/>
              <a:t>وهذا ما أكده شكسبير في قوله: "إن أفضل الحكومات أفضلها إدارة". </a:t>
            </a:r>
            <a:endParaRPr lang="ar-EG" dirty="0"/>
          </a:p>
        </p:txBody>
      </p:sp>
    </p:spTree>
    <p:extLst>
      <p:ext uri="{BB962C8B-B14F-4D97-AF65-F5344CB8AC3E}">
        <p14:creationId xmlns:p14="http://schemas.microsoft.com/office/powerpoint/2010/main" val="27695216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sz="3000" b="1" dirty="0"/>
              <a:t>انواع الادارة التربوية </a:t>
            </a:r>
            <a:endParaRPr lang="en-US" sz="3000" dirty="0"/>
          </a:p>
        </p:txBody>
      </p:sp>
      <p:sp>
        <p:nvSpPr>
          <p:cNvPr id="3" name="Content Placeholder 2"/>
          <p:cNvSpPr>
            <a:spLocks noGrp="1"/>
          </p:cNvSpPr>
          <p:nvPr>
            <p:ph idx="1"/>
          </p:nvPr>
        </p:nvSpPr>
        <p:spPr/>
        <p:txBody>
          <a:bodyPr/>
          <a:lstStyle/>
          <a:p>
            <a:pPr marL="0" indent="0" algn="just" rtl="1">
              <a:buNone/>
            </a:pPr>
            <a:r>
              <a:rPr lang="ar-IQ" sz="2500" b="1" dirty="0" smtClean="0">
                <a:latin typeface="Times New Roman" pitchFamily="18" charset="0"/>
                <a:cs typeface="Times New Roman" pitchFamily="18" charset="0"/>
              </a:rPr>
              <a:t>اولا : الادارة </a:t>
            </a:r>
            <a:r>
              <a:rPr lang="ar-IQ" sz="2500" b="1" dirty="0">
                <a:latin typeface="Times New Roman" pitchFamily="18" charset="0"/>
                <a:cs typeface="Times New Roman" pitchFamily="18" charset="0"/>
              </a:rPr>
              <a:t>المركزية : </a:t>
            </a:r>
            <a:r>
              <a:rPr lang="ar-IQ" sz="2500" dirty="0">
                <a:latin typeface="Times New Roman" pitchFamily="18" charset="0"/>
                <a:cs typeface="Times New Roman" pitchFamily="18" charset="0"/>
              </a:rPr>
              <a:t>وتعني الاشراف والسيطرة الكاملة على العملية التربوية وتوجيهها كما تريد السلطة المركزية دون تدخل أي سلطة </a:t>
            </a:r>
            <a:r>
              <a:rPr lang="ar-IQ" sz="2500" dirty="0" smtClean="0">
                <a:latin typeface="Times New Roman" pitchFamily="18" charset="0"/>
                <a:cs typeface="Times New Roman" pitchFamily="18" charset="0"/>
              </a:rPr>
              <a:t>اخرى</a:t>
            </a:r>
            <a:endParaRPr lang="en-US" sz="2500" dirty="0" smtClean="0">
              <a:latin typeface="Times New Roman" pitchFamily="18" charset="0"/>
              <a:cs typeface="Times New Roman" pitchFamily="18" charset="0"/>
            </a:endParaRP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b="1" dirty="0">
                <a:latin typeface="Times New Roman" pitchFamily="18" charset="0"/>
                <a:cs typeface="Times New Roman" pitchFamily="18" charset="0"/>
              </a:rPr>
              <a:t>مميزات الادارة المركزية :</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1- تحقيق الوحدة والفاعلية في النظم التعليمية وعدم حدوث ازدواجية في الوظائف او تكرار الاعمال .</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2- توزيع الخدمات التعليمية بطريقة تحقق العدالة </a:t>
            </a:r>
            <a:r>
              <a:rPr lang="ar-IQ" sz="2500" dirty="0" smtClean="0">
                <a:latin typeface="Times New Roman" pitchFamily="18" charset="0"/>
                <a:cs typeface="Times New Roman" pitchFamily="18" charset="0"/>
              </a:rPr>
              <a:t>بين </a:t>
            </a:r>
            <a:r>
              <a:rPr lang="ar-IQ" sz="2500" dirty="0">
                <a:latin typeface="Times New Roman" pitchFamily="18" charset="0"/>
                <a:cs typeface="Times New Roman" pitchFamily="18" charset="0"/>
              </a:rPr>
              <a:t>المؤسسات </a:t>
            </a:r>
            <a:r>
              <a:rPr lang="ar-IQ" sz="2500" dirty="0" smtClean="0">
                <a:latin typeface="Times New Roman" pitchFamily="18" charset="0"/>
                <a:cs typeface="Times New Roman" pitchFamily="18" charset="0"/>
              </a:rPr>
              <a:t>التعليمية </a:t>
            </a:r>
            <a:r>
              <a:rPr lang="ar-IQ" sz="2500"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3- تحقيق الاستقرار النفسي والمهني للمعلمين لوجود </a:t>
            </a:r>
            <a:r>
              <a:rPr lang="ar-IQ" sz="2500" dirty="0" smtClean="0">
                <a:latin typeface="Times New Roman" pitchFamily="18" charset="0"/>
                <a:cs typeface="Times New Roman" pitchFamily="18" charset="0"/>
              </a:rPr>
              <a:t>نظام واحد</a:t>
            </a:r>
          </a:p>
          <a:p>
            <a:pPr marL="0" indent="0" algn="just" rtl="1">
              <a:buNone/>
            </a:pPr>
            <a:r>
              <a:rPr lang="ar-IQ" sz="2500" dirty="0" smtClean="0">
                <a:latin typeface="Times New Roman" pitchFamily="18" charset="0"/>
                <a:cs typeface="Times New Roman" pitchFamily="18" charset="0"/>
              </a:rPr>
              <a:t> </a:t>
            </a:r>
            <a:r>
              <a:rPr lang="ar-IQ" sz="2500" dirty="0">
                <a:latin typeface="Times New Roman" pitchFamily="18" charset="0"/>
                <a:cs typeface="Times New Roman" pitchFamily="18" charset="0"/>
              </a:rPr>
              <a:t>للترقيات والمكافأت .</a:t>
            </a:r>
            <a:endParaRPr lang="en-US" sz="2500" dirty="0">
              <a:latin typeface="Times New Roman" pitchFamily="18" charset="0"/>
              <a:cs typeface="Times New Roman" pitchFamily="18" charset="0"/>
            </a:endParaRPr>
          </a:p>
          <a:p>
            <a:pPr marL="0" indent="0" algn="just">
              <a:buNone/>
            </a:pPr>
            <a:endParaRPr lang="en-US" sz="2500" dirty="0"/>
          </a:p>
        </p:txBody>
      </p:sp>
    </p:spTree>
    <p:extLst>
      <p:ext uri="{BB962C8B-B14F-4D97-AF65-F5344CB8AC3E}">
        <p14:creationId xmlns:p14="http://schemas.microsoft.com/office/powerpoint/2010/main" val="17695281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0" indent="0" algn="just" rtl="1">
              <a:buNone/>
            </a:pPr>
            <a:r>
              <a:rPr lang="ar-IQ" sz="2500" dirty="0">
                <a:latin typeface="Times New Roman" pitchFamily="18" charset="0"/>
                <a:cs typeface="Times New Roman" pitchFamily="18" charset="0"/>
              </a:rPr>
              <a:t>4- تحقيق الوفرة من النفقات التعليمية </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5- تحقيق تكافؤ الفرص التعليمية في المناطق </a:t>
            </a:r>
            <a:r>
              <a:rPr lang="ar-IQ" sz="2500" dirty="0" smtClean="0">
                <a:latin typeface="Times New Roman" pitchFamily="18" charset="0"/>
                <a:cs typeface="Times New Roman" pitchFamily="18" charset="0"/>
              </a:rPr>
              <a:t>البعيدة .</a:t>
            </a:r>
            <a:endParaRPr lang="en-US" sz="2500" dirty="0" smtClean="0">
              <a:latin typeface="Times New Roman" pitchFamily="18" charset="0"/>
              <a:cs typeface="Times New Roman" pitchFamily="18" charset="0"/>
            </a:endParaRPr>
          </a:p>
          <a:p>
            <a:pPr marL="0" indent="0" algn="just" rtl="1">
              <a:buNone/>
            </a:pPr>
            <a:endParaRPr lang="ar-IQ" sz="2000" dirty="0" smtClean="0">
              <a:latin typeface="Times New Roman" pitchFamily="18" charset="0"/>
              <a:cs typeface="Times New Roman" pitchFamily="18" charset="0"/>
            </a:endParaRPr>
          </a:p>
          <a:p>
            <a:pPr marL="0" indent="0" algn="just" rtl="1">
              <a:buNone/>
            </a:pPr>
            <a:r>
              <a:rPr lang="ar-IQ" sz="2500" b="1" dirty="0">
                <a:latin typeface="Times New Roman" pitchFamily="18" charset="0"/>
                <a:cs typeface="Times New Roman" pitchFamily="18" charset="0"/>
              </a:rPr>
              <a:t>اما عيوبها : 	</a:t>
            </a:r>
            <a:endParaRPr lang="en-US" sz="2500" dirty="0">
              <a:latin typeface="Times New Roman" pitchFamily="18" charset="0"/>
              <a:cs typeface="Times New Roman" pitchFamily="18" charset="0"/>
            </a:endParaRPr>
          </a:p>
          <a:p>
            <a:pPr marL="0" indent="0" algn="just" rtl="1">
              <a:buNone/>
            </a:pPr>
            <a:r>
              <a:rPr lang="ar-IQ" sz="2500" b="1" dirty="0">
                <a:latin typeface="Times New Roman" pitchFamily="18" charset="0"/>
                <a:cs typeface="Times New Roman" pitchFamily="18" charset="0"/>
              </a:rPr>
              <a:t>1- </a:t>
            </a:r>
            <a:r>
              <a:rPr lang="ar-IQ" sz="2500" dirty="0">
                <a:latin typeface="Times New Roman" pitchFamily="18" charset="0"/>
                <a:cs typeface="Times New Roman" pitchFamily="18" charset="0"/>
              </a:rPr>
              <a:t>ضياع الكثير من الوقت والجهد في الاقليم والفروع العديدة للحصول على موافقة الادارة المركزية من اجل الحصول على المواد المادية </a:t>
            </a:r>
            <a:r>
              <a:rPr lang="ar-IQ" sz="2500" dirty="0" smtClean="0">
                <a:latin typeface="Times New Roman" pitchFamily="18" charset="0"/>
                <a:cs typeface="Times New Roman" pitchFamily="18" charset="0"/>
              </a:rPr>
              <a:t>.</a:t>
            </a:r>
            <a:endParaRPr lang="en-US" sz="2500" dirty="0">
              <a:latin typeface="Times New Roman" pitchFamily="18" charset="0"/>
              <a:cs typeface="Times New Roman" pitchFamily="18" charset="0"/>
            </a:endParaRPr>
          </a:p>
          <a:p>
            <a:pPr marL="0" indent="0" algn="just" rtl="1">
              <a:buNone/>
            </a:pPr>
            <a:endParaRPr lang="en-US" sz="2000" dirty="0" smtClean="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2- </a:t>
            </a:r>
            <a:r>
              <a:rPr lang="ar-IQ" sz="2500" dirty="0">
                <a:latin typeface="Times New Roman" pitchFamily="18" charset="0"/>
                <a:cs typeface="Times New Roman" pitchFamily="18" charset="0"/>
              </a:rPr>
              <a:t>تعطيل الاعمال بسبب الوقت والجهد الذي تستغرقه مرحلة تنفيذ الخطط بين المستويات التنفيذية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20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3- حدوث تناقضات وخلط بين مسؤوليات الاداريين الفنية والادارية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2000" dirty="0" smtClean="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4- المركزية لا </a:t>
            </a:r>
            <a:r>
              <a:rPr lang="ar-IQ" sz="2500" dirty="0">
                <a:latin typeface="Times New Roman" pitchFamily="18" charset="0"/>
                <a:cs typeface="Times New Roman" pitchFamily="18" charset="0"/>
              </a:rPr>
              <a:t>تشجع الابتكار في المناطق التعليمية </a:t>
            </a:r>
            <a:r>
              <a:rPr lang="ar-IQ" sz="2500" dirty="0" smtClean="0">
                <a:latin typeface="Times New Roman" pitchFamily="18" charset="0"/>
                <a:cs typeface="Times New Roman" pitchFamily="18" charset="0"/>
              </a:rPr>
              <a:t>التابعة وتحرم</a:t>
            </a:r>
          </a:p>
          <a:p>
            <a:pPr marL="0" indent="0" algn="just" rtl="1">
              <a:buNone/>
            </a:pPr>
            <a:r>
              <a:rPr lang="en-US" sz="2500" dirty="0" smtClean="0">
                <a:latin typeface="Times New Roman" pitchFamily="18" charset="0"/>
                <a:cs typeface="Times New Roman" pitchFamily="18" charset="0"/>
              </a:rPr>
              <a:t> </a:t>
            </a:r>
            <a:r>
              <a:rPr lang="ar-IQ" sz="2500" dirty="0" smtClean="0">
                <a:latin typeface="Times New Roman" pitchFamily="18" charset="0"/>
                <a:cs typeface="Times New Roman" pitchFamily="18" charset="0"/>
              </a:rPr>
              <a:t>الكوادر </a:t>
            </a:r>
            <a:r>
              <a:rPr lang="ar-IQ" sz="2500" dirty="0">
                <a:latin typeface="Times New Roman" pitchFamily="18" charset="0"/>
                <a:cs typeface="Times New Roman" pitchFamily="18" charset="0"/>
              </a:rPr>
              <a:t>في الاقليم من الحرية والعمل على تحسين النظام .</a:t>
            </a:r>
            <a:endParaRPr lang="en-US" sz="2500" dirty="0">
              <a:latin typeface="Times New Roman" pitchFamily="18" charset="0"/>
              <a:cs typeface="Times New Roman" pitchFamily="18" charset="0"/>
            </a:endParaRPr>
          </a:p>
          <a:p>
            <a:pPr marL="0" indent="0" algn="r" rtl="1">
              <a:buNone/>
            </a:pPr>
            <a:endParaRPr lang="en-US" sz="2500" dirty="0">
              <a:latin typeface="Times New Roman" pitchFamily="18" charset="0"/>
              <a:cs typeface="Times New Roman" pitchFamily="18" charset="0"/>
            </a:endParaRPr>
          </a:p>
          <a:p>
            <a:pPr marL="0" indent="0" algn="r">
              <a:buNone/>
            </a:pP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17606359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0" indent="0" algn="just" rtl="1">
              <a:buNone/>
            </a:pPr>
            <a:r>
              <a:rPr lang="ar-IQ" sz="2500" b="1" dirty="0" smtClean="0">
                <a:latin typeface="Times New Roman" pitchFamily="18" charset="0"/>
                <a:cs typeface="Times New Roman" pitchFamily="18" charset="0"/>
              </a:rPr>
              <a:t>ثانياً : الادارة </a:t>
            </a:r>
            <a:r>
              <a:rPr lang="ar-IQ" sz="2500" b="1" dirty="0">
                <a:latin typeface="Times New Roman" pitchFamily="18" charset="0"/>
                <a:cs typeface="Times New Roman" pitchFamily="18" charset="0"/>
              </a:rPr>
              <a:t>اللامركزية :</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وتعني ادارة العملية التربوية من قبل المناطق المحلية دون تدخل السلطة </a:t>
            </a:r>
            <a:r>
              <a:rPr lang="ar-IQ" sz="2500" dirty="0" smtClean="0">
                <a:latin typeface="Times New Roman" pitchFamily="18" charset="0"/>
                <a:cs typeface="Times New Roman" pitchFamily="18" charset="0"/>
              </a:rPr>
              <a:t>المركزية.</a:t>
            </a: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b="1" dirty="0">
                <a:latin typeface="Times New Roman" pitchFamily="18" charset="0"/>
                <a:cs typeface="Times New Roman" pitchFamily="18" charset="0"/>
              </a:rPr>
              <a:t>مميزاتها :</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1- تعمل على تحقيق الديمقراطية .</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2- تعمل على التنويع في المجالات التربوية مما يتفق مع الاتجاهات الحديثة .</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3- تمتاز بالمرونة والتعبير عن حريات العاملين في الحقل التربوي .</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4- تساعد في التنافس بين المدارس ، فتسبب انتعاشا </a:t>
            </a:r>
            <a:r>
              <a:rPr lang="ar-IQ" sz="2500" dirty="0" smtClean="0">
                <a:latin typeface="Times New Roman" pitchFamily="18" charset="0"/>
                <a:cs typeface="Times New Roman" pitchFamily="18" charset="0"/>
              </a:rPr>
              <a:t>فكريا وعلميا</a:t>
            </a:r>
          </a:p>
          <a:p>
            <a:pPr marL="0" indent="0" algn="just" rtl="1">
              <a:buNone/>
            </a:pPr>
            <a:r>
              <a:rPr lang="ar-IQ" sz="2500" dirty="0" smtClean="0">
                <a:latin typeface="Times New Roman" pitchFamily="18" charset="0"/>
                <a:cs typeface="Times New Roman" pitchFamily="18" charset="0"/>
              </a:rPr>
              <a:t> يرفع </a:t>
            </a:r>
            <a:r>
              <a:rPr lang="ar-IQ" sz="2500" dirty="0">
                <a:latin typeface="Times New Roman" pitchFamily="18" charset="0"/>
                <a:cs typeface="Times New Roman" pitchFamily="18" charset="0"/>
              </a:rPr>
              <a:t>من مستوى التعليم .</a:t>
            </a: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5- تساعد على نمو الشخصية والقدرة على تحمل المسؤولية .</a:t>
            </a:r>
            <a:endParaRPr lang="en-US" sz="2500" dirty="0">
              <a:latin typeface="Times New Roman" pitchFamily="18" charset="0"/>
              <a:cs typeface="Times New Roman" pitchFamily="18" charset="0"/>
            </a:endParaRPr>
          </a:p>
        </p:txBody>
      </p:sp>
    </p:spTree>
    <p:extLst>
      <p:ext uri="{BB962C8B-B14F-4D97-AF65-F5344CB8AC3E}">
        <p14:creationId xmlns:p14="http://schemas.microsoft.com/office/powerpoint/2010/main" val="28261248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0" indent="0" algn="just" rtl="1">
              <a:buNone/>
            </a:pPr>
            <a:r>
              <a:rPr lang="ar-IQ" sz="2500" b="1" dirty="0" smtClean="0">
                <a:latin typeface="Times New Roman" pitchFamily="18" charset="0"/>
                <a:cs typeface="Times New Roman" pitchFamily="18" charset="0"/>
              </a:rPr>
              <a:t>عيوبها</a:t>
            </a:r>
            <a:r>
              <a:rPr lang="en-US" sz="2500" b="1" dirty="0" smtClean="0">
                <a:latin typeface="Times New Roman" pitchFamily="18" charset="0"/>
                <a:cs typeface="Times New Roman" pitchFamily="18" charset="0"/>
              </a:rPr>
              <a:t> </a:t>
            </a:r>
            <a:r>
              <a:rPr lang="ar-IQ" sz="2500" b="1" dirty="0" smtClean="0">
                <a:latin typeface="Times New Roman" pitchFamily="18" charset="0"/>
                <a:cs typeface="Times New Roman" pitchFamily="18" charset="0"/>
              </a:rPr>
              <a:t>:</a:t>
            </a:r>
            <a:endParaRPr lang="en-US" sz="2500" b="1" dirty="0" smtClean="0">
              <a:latin typeface="Times New Roman" pitchFamily="18" charset="0"/>
              <a:cs typeface="Times New Roman" pitchFamily="18" charset="0"/>
            </a:endParaRP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1-</a:t>
            </a:r>
            <a:r>
              <a:rPr lang="ar-IQ" sz="2500" b="1" dirty="0">
                <a:latin typeface="Times New Roman" pitchFamily="18" charset="0"/>
                <a:cs typeface="Times New Roman" pitchFamily="18" charset="0"/>
              </a:rPr>
              <a:t> </a:t>
            </a:r>
            <a:r>
              <a:rPr lang="ar-IQ" sz="2500" dirty="0">
                <a:latin typeface="Times New Roman" pitchFamily="18" charset="0"/>
                <a:cs typeface="Times New Roman" pitchFamily="18" charset="0"/>
              </a:rPr>
              <a:t>قد تكون مجالا لتكاسل العاملين في الحقل التربوي مما يؤدي الى ضعف الاداء وهبوط المستوى التعليمي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2- قد تؤدي الى تباين كبير وواضح في المستويات التربوية نتيجة لاختلاف المناطق من حيث مواردها المالية وبالتالي من حيث المباني والوسائل والتقنيات والمدرسون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3- لا تساعد في تحقيق العدالة الاجتماعية وتوفير تكافؤ </a:t>
            </a:r>
            <a:r>
              <a:rPr lang="ar-IQ" sz="2500" dirty="0" smtClean="0">
                <a:latin typeface="Times New Roman" pitchFamily="18" charset="0"/>
                <a:cs typeface="Times New Roman" pitchFamily="18" charset="0"/>
              </a:rPr>
              <a:t>الفرص التعليمية</a:t>
            </a:r>
          </a:p>
          <a:p>
            <a:pPr marL="0" indent="0" algn="just" rtl="1">
              <a:buNone/>
            </a:pPr>
            <a:r>
              <a:rPr lang="ar-IQ" sz="2500" dirty="0" smtClean="0">
                <a:latin typeface="Times New Roman" pitchFamily="18" charset="0"/>
                <a:cs typeface="Times New Roman" pitchFamily="18" charset="0"/>
              </a:rPr>
              <a:t> </a:t>
            </a:r>
            <a:r>
              <a:rPr lang="ar-IQ" sz="2500" dirty="0">
                <a:latin typeface="Times New Roman" pitchFamily="18" charset="0"/>
                <a:cs typeface="Times New Roman" pitchFamily="18" charset="0"/>
              </a:rPr>
              <a:t>بين ابناء الوطن الواحد </a:t>
            </a:r>
            <a:r>
              <a:rPr lang="ar-IQ" sz="2500" dirty="0" smtClean="0">
                <a:latin typeface="Times New Roman" pitchFamily="18" charset="0"/>
                <a:cs typeface="Times New Roman" pitchFamily="18" charset="0"/>
              </a:rPr>
              <a:t>.</a:t>
            </a:r>
            <a:endParaRPr lang="ar-IQ" sz="2500" dirty="0">
              <a:latin typeface="Times New Roman" pitchFamily="18" charset="0"/>
              <a:cs typeface="Times New Roman" pitchFamily="18" charset="0"/>
            </a:endParaRP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4- لا تستطيع التفاعل مع التطور التربوي الحديث .</a:t>
            </a:r>
            <a:endParaRPr lang="en-US" sz="2500" dirty="0">
              <a:latin typeface="Times New Roman" pitchFamily="18" charset="0"/>
              <a:cs typeface="Times New Roman" pitchFamily="18" charset="0"/>
            </a:endParaRPr>
          </a:p>
          <a:p>
            <a:pPr marL="0" indent="0" algn="just">
              <a:buNone/>
            </a:pPr>
            <a:endParaRPr lang="en-US" sz="2500" dirty="0">
              <a:latin typeface="Times New Roman" pitchFamily="18" charset="0"/>
              <a:cs typeface="Times New Roman" pitchFamily="18" charset="0"/>
            </a:endParaRPr>
          </a:p>
        </p:txBody>
      </p:sp>
    </p:spTree>
    <p:extLst>
      <p:ext uri="{BB962C8B-B14F-4D97-AF65-F5344CB8AC3E}">
        <p14:creationId xmlns:p14="http://schemas.microsoft.com/office/powerpoint/2010/main" val="8813832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sz="3000" b="1" dirty="0"/>
              <a:t>انماط الادارة </a:t>
            </a:r>
            <a:r>
              <a:rPr lang="ar-IQ" sz="3000" b="1" dirty="0" smtClean="0"/>
              <a:t>التربوية</a:t>
            </a:r>
            <a:endParaRPr lang="en-US" sz="3000" dirty="0"/>
          </a:p>
        </p:txBody>
      </p:sp>
      <p:sp>
        <p:nvSpPr>
          <p:cNvPr id="3" name="Content Placeholder 2"/>
          <p:cNvSpPr>
            <a:spLocks noGrp="1"/>
          </p:cNvSpPr>
          <p:nvPr>
            <p:ph idx="1"/>
          </p:nvPr>
        </p:nvSpPr>
        <p:spPr/>
        <p:txBody>
          <a:bodyPr/>
          <a:lstStyle/>
          <a:p>
            <a:pPr marL="0" indent="0" algn="r" rtl="1">
              <a:buNone/>
            </a:pPr>
            <a:r>
              <a:rPr lang="ar-IQ" sz="2500" b="1" dirty="0">
                <a:latin typeface="Times New Roman" pitchFamily="18" charset="0"/>
                <a:cs typeface="Times New Roman" pitchFamily="18" charset="0"/>
              </a:rPr>
              <a:t>للادارة التربوية انماط عدة </a:t>
            </a:r>
            <a:r>
              <a:rPr lang="ar-IQ" sz="2500" b="1" dirty="0" smtClean="0">
                <a:latin typeface="Times New Roman" pitchFamily="18" charset="0"/>
                <a:cs typeface="Times New Roman" pitchFamily="18" charset="0"/>
              </a:rPr>
              <a:t>:</a:t>
            </a:r>
            <a:endParaRPr lang="en-US" sz="2500" b="1" dirty="0" smtClean="0">
              <a:latin typeface="Times New Roman" pitchFamily="18" charset="0"/>
              <a:cs typeface="Times New Roman" pitchFamily="18" charset="0"/>
            </a:endParaRPr>
          </a:p>
          <a:p>
            <a:pPr marL="0" indent="0" algn="r" rtl="1">
              <a:buNone/>
            </a:pPr>
            <a:endParaRPr lang="en-US" sz="2500" dirty="0">
              <a:latin typeface="Times New Roman" pitchFamily="18" charset="0"/>
              <a:cs typeface="Times New Roman" pitchFamily="18" charset="0"/>
            </a:endParaRPr>
          </a:p>
          <a:p>
            <a:pPr marL="0" indent="0" algn="just" rtl="1">
              <a:buNone/>
            </a:pPr>
            <a:r>
              <a:rPr lang="ar-IQ" sz="2500" b="1" dirty="0">
                <a:latin typeface="Times New Roman" pitchFamily="18" charset="0"/>
                <a:cs typeface="Times New Roman" pitchFamily="18" charset="0"/>
              </a:rPr>
              <a:t>1- النمط الشوروي : </a:t>
            </a:r>
            <a:r>
              <a:rPr lang="ar-IQ" sz="2500" dirty="0">
                <a:latin typeface="Times New Roman" pitchFamily="18" charset="0"/>
                <a:cs typeface="Times New Roman" pitchFamily="18" charset="0"/>
              </a:rPr>
              <a:t>وهو النمط الذي يوفر الحرية للفرد ويرفع من معنوياته ويدعو الى المشاركة في ادارة شؤونه وتحديد السياسات واتخاذ القرارات وتنفيذ الخطط وعلاج المشكلات وتهتم هذه الادارة بالعلاقات الانسانية السليمة ويشجع هذا النمط المعلمين والمتعلمين على الابتكار والتجديد والابداع </a:t>
            </a:r>
            <a:r>
              <a:rPr lang="ar-IQ" sz="2500" dirty="0" smtClean="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Tree>
    <p:extLst>
      <p:ext uri="{BB962C8B-B14F-4D97-AF65-F5344CB8AC3E}">
        <p14:creationId xmlns:p14="http://schemas.microsoft.com/office/powerpoint/2010/main" val="23415603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pPr marL="0" indent="0" algn="just" rtl="1">
              <a:buNone/>
            </a:pPr>
            <a:r>
              <a:rPr lang="ar-IQ" sz="2500" b="1" dirty="0">
                <a:latin typeface="taberhand" pitchFamily="2" charset="0"/>
              </a:rPr>
              <a:t>2- النمط الاستبدادي : </a:t>
            </a:r>
            <a:r>
              <a:rPr lang="ar-IQ" sz="2500" dirty="0">
                <a:latin typeface="taberhand" pitchFamily="2" charset="0"/>
              </a:rPr>
              <a:t>وهو النمط الذي يعتمد على السلطة الرسمية في تسيير الامور وعلى حرفية القوانين واللوائح المنظمة ويتميز بالرقابة الدقيقة للعمل وعدم وجود الرغبة لدى العاملين نحو العمل </a:t>
            </a:r>
            <a:r>
              <a:rPr lang="ar-IQ" sz="2500" dirty="0" smtClean="0">
                <a:latin typeface="taberhand" pitchFamily="2" charset="0"/>
              </a:rPr>
              <a:t>.</a:t>
            </a:r>
            <a:endParaRPr lang="en-US" sz="2500" dirty="0">
              <a:latin typeface="taberhand" pitchFamily="2" charset="0"/>
            </a:endParaRPr>
          </a:p>
          <a:p>
            <a:pPr marL="0" indent="0" algn="just" rtl="1">
              <a:buNone/>
            </a:pPr>
            <a:endParaRPr lang="en-US" sz="2500" dirty="0">
              <a:latin typeface="taberhand" pitchFamily="2" charset="0"/>
            </a:endParaRPr>
          </a:p>
          <a:p>
            <a:pPr marL="0" indent="0" algn="just" rtl="1">
              <a:buNone/>
            </a:pPr>
            <a:r>
              <a:rPr lang="ar-IQ" sz="2500" b="1" dirty="0">
                <a:latin typeface="taberhand" pitchFamily="2" charset="0"/>
              </a:rPr>
              <a:t>3- النمط الفوضوي : </a:t>
            </a:r>
            <a:r>
              <a:rPr lang="ar-IQ" sz="2500" dirty="0">
                <a:latin typeface="taberhand" pitchFamily="2" charset="0"/>
              </a:rPr>
              <a:t>وهو النمط الذي يوفر الحرية المطلقة وغير المسؤولة ويتميز بانعدام الدور الرقابي والاشرافي وكذلك النظرة الفردية للامور والتخطيط والعشوائية وعدم الوضوح في التخطيط والتنسيب .</a:t>
            </a:r>
            <a:endParaRPr lang="en-US" sz="2500" dirty="0">
              <a:latin typeface="taberhand" pitchFamily="2" charset="0"/>
            </a:endParaRPr>
          </a:p>
        </p:txBody>
      </p:sp>
    </p:spTree>
    <p:extLst>
      <p:ext uri="{BB962C8B-B14F-4D97-AF65-F5344CB8AC3E}">
        <p14:creationId xmlns:p14="http://schemas.microsoft.com/office/powerpoint/2010/main" val="17372563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sz="3000" b="1" dirty="0"/>
              <a:t>العوامل المؤثرة في الادارة التربوية </a:t>
            </a:r>
            <a:endParaRPr lang="en-US" sz="3000" dirty="0"/>
          </a:p>
        </p:txBody>
      </p:sp>
      <p:sp>
        <p:nvSpPr>
          <p:cNvPr id="3" name="Content Placeholder 2"/>
          <p:cNvSpPr>
            <a:spLocks noGrp="1"/>
          </p:cNvSpPr>
          <p:nvPr>
            <p:ph idx="1"/>
          </p:nvPr>
        </p:nvSpPr>
        <p:spPr>
          <a:xfrm>
            <a:off x="457200" y="1371600"/>
            <a:ext cx="8229600" cy="4754563"/>
          </a:xfrm>
        </p:spPr>
        <p:txBody>
          <a:bodyPr/>
          <a:lstStyle/>
          <a:p>
            <a:pPr marL="0" indent="0" algn="just" rtl="1">
              <a:buNone/>
            </a:pPr>
            <a:r>
              <a:rPr lang="ar-IQ" sz="2500" b="1" dirty="0">
                <a:latin typeface="Times New Roman" pitchFamily="18" charset="0"/>
                <a:cs typeface="Times New Roman" pitchFamily="18" charset="0"/>
              </a:rPr>
              <a:t>1- العوامل السياسية : </a:t>
            </a:r>
            <a:r>
              <a:rPr lang="ar-IQ" sz="2500" dirty="0">
                <a:latin typeface="Times New Roman" pitchFamily="18" charset="0"/>
                <a:cs typeface="Times New Roman" pitchFamily="18" charset="0"/>
              </a:rPr>
              <a:t>اذ يؤثر ويتأثر النظام السياسي السائد في المجتع بالنظام الاداري السائد في ذلك المجتمع وللادارة التربوية وسيلة السلطة لتنفيذ الخطط والقرارات التي تتخذها الدولة والمتعلقة بالتربية والتعليم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ولذا فأن الدولة التي تؤمن بالسيطرة على جميع اوجه النشاط في المجتمع نجد ان الادارة تعمل وفق تلك المفاهيم </a:t>
            </a:r>
            <a:r>
              <a:rPr lang="ar-IQ" sz="2500" dirty="0" smtClean="0">
                <a:latin typeface="Times New Roman" pitchFamily="18" charset="0"/>
                <a:cs typeface="Times New Roman" pitchFamily="18" charset="0"/>
              </a:rPr>
              <a:t>.</a:t>
            </a:r>
            <a:endParaRPr lang="en-US" sz="2500" dirty="0" smtClean="0">
              <a:latin typeface="Times New Roman" pitchFamily="18" charset="0"/>
              <a:cs typeface="Times New Roman" pitchFamily="18" charset="0"/>
            </a:endParaRP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اما الدولة التي تؤمن بأهمية التنوع والتعدد في اساليب </a:t>
            </a:r>
            <a:r>
              <a:rPr lang="ar-IQ" sz="2500" dirty="0" smtClean="0">
                <a:latin typeface="Times New Roman" pitchFamily="18" charset="0"/>
                <a:cs typeface="Times New Roman" pitchFamily="18" charset="0"/>
              </a:rPr>
              <a:t>العمل والتفكير</a:t>
            </a:r>
            <a:endParaRPr lang="en-US" sz="2500" dirty="0" smtClean="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 </a:t>
            </a:r>
            <a:r>
              <a:rPr lang="ar-IQ" sz="2500" dirty="0">
                <a:latin typeface="Times New Roman" pitchFamily="18" charset="0"/>
                <a:cs typeface="Times New Roman" pitchFamily="18" charset="0"/>
              </a:rPr>
              <a:t>فإنها تتبع سياسة اللامركزية بتوزيع الصلاحيات والاختصاصات </a:t>
            </a:r>
            <a:endParaRPr lang="en-US" sz="2500" dirty="0" smtClean="0">
              <a:latin typeface="Times New Roman" pitchFamily="18" charset="0"/>
              <a:cs typeface="Times New Roman" pitchFamily="18" charset="0"/>
            </a:endParaRPr>
          </a:p>
          <a:p>
            <a:pPr marL="0" indent="0" algn="just" rtl="1">
              <a:buNone/>
            </a:pPr>
            <a:r>
              <a:rPr lang="ar-IQ" sz="2500" dirty="0" smtClean="0">
                <a:latin typeface="Times New Roman" pitchFamily="18" charset="0"/>
                <a:cs typeface="Times New Roman" pitchFamily="18" charset="0"/>
              </a:rPr>
              <a:t>ممايعطي </a:t>
            </a:r>
            <a:r>
              <a:rPr lang="ar-IQ" sz="2500" dirty="0">
                <a:latin typeface="Times New Roman" pitchFamily="18" charset="0"/>
                <a:cs typeface="Times New Roman" pitchFamily="18" charset="0"/>
              </a:rPr>
              <a:t>للمؤسسات التربوية القدرة على تنفيذ </a:t>
            </a:r>
            <a:r>
              <a:rPr lang="ar-IQ" sz="2500" dirty="0" smtClean="0">
                <a:latin typeface="Times New Roman" pitchFamily="18" charset="0"/>
                <a:cs typeface="Times New Roman" pitchFamily="18" charset="0"/>
              </a:rPr>
              <a:t>مشاريعها وخططها</a:t>
            </a:r>
          </a:p>
          <a:p>
            <a:pPr marL="0" indent="0" algn="just" rtl="1">
              <a:buNone/>
            </a:pPr>
            <a:r>
              <a:rPr lang="ar-IQ" sz="2500" dirty="0" smtClean="0">
                <a:latin typeface="Times New Roman" pitchFamily="18" charset="0"/>
                <a:cs typeface="Times New Roman" pitchFamily="18" charset="0"/>
              </a:rPr>
              <a:t> الهادفة .</a:t>
            </a:r>
            <a:endParaRPr lang="en-US" sz="2500" dirty="0" smtClean="0">
              <a:latin typeface="Times New Roman" pitchFamily="18" charset="0"/>
              <a:cs typeface="Times New Roman" pitchFamily="18" charset="0"/>
            </a:endParaRPr>
          </a:p>
          <a:p>
            <a:pPr marL="0" indent="0" algn="just">
              <a:buNone/>
            </a:pPr>
            <a:endParaRPr lang="en-US" sz="2500" dirty="0">
              <a:latin typeface="Times New Roman" pitchFamily="18" charset="0"/>
              <a:cs typeface="Times New Roman" pitchFamily="18" charset="0"/>
            </a:endParaRPr>
          </a:p>
        </p:txBody>
      </p:sp>
    </p:spTree>
    <p:extLst>
      <p:ext uri="{BB962C8B-B14F-4D97-AF65-F5344CB8AC3E}">
        <p14:creationId xmlns:p14="http://schemas.microsoft.com/office/powerpoint/2010/main" val="13084511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0" indent="0" algn="just" rtl="1">
              <a:buNone/>
            </a:pPr>
            <a:r>
              <a:rPr lang="ar-IQ" sz="2500" dirty="0">
                <a:latin typeface="Times New Roman" pitchFamily="18" charset="0"/>
                <a:cs typeface="Times New Roman" pitchFamily="18" charset="0"/>
              </a:rPr>
              <a:t>2- </a:t>
            </a:r>
            <a:r>
              <a:rPr lang="ar-IQ" sz="2500" b="1" dirty="0">
                <a:latin typeface="Times New Roman" pitchFamily="18" charset="0"/>
                <a:cs typeface="Times New Roman" pitchFamily="18" charset="0"/>
              </a:rPr>
              <a:t>العوامل الاجتماعية</a:t>
            </a:r>
            <a:r>
              <a:rPr lang="ar-IQ" sz="2500" dirty="0">
                <a:latin typeface="Times New Roman" pitchFamily="18" charset="0"/>
                <a:cs typeface="Times New Roman" pitchFamily="18" charset="0"/>
              </a:rPr>
              <a:t> : فقيم المجتمع وعاداته وتقاليده وامكاناته وحاجاته وتطلعاته والاتجاهات السائدة فيه لها دور كبير في تسيير نوع التعليم ومجالاته واهدافه </a:t>
            </a:r>
            <a:r>
              <a:rPr lang="ar-IQ" sz="2500" dirty="0" smtClean="0">
                <a:latin typeface="Times New Roman" pitchFamily="18" charset="0"/>
                <a:cs typeface="Times New Roman" pitchFamily="18" charset="0"/>
              </a:rPr>
              <a:t>.</a:t>
            </a: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3- </a:t>
            </a:r>
            <a:r>
              <a:rPr lang="ar-IQ" sz="2500" b="1" dirty="0">
                <a:latin typeface="Times New Roman" pitchFamily="18" charset="0"/>
                <a:cs typeface="Times New Roman" pitchFamily="18" charset="0"/>
              </a:rPr>
              <a:t>العوامل الاقتصادية</a:t>
            </a:r>
            <a:r>
              <a:rPr lang="ar-IQ" sz="2500" dirty="0">
                <a:latin typeface="Times New Roman" pitchFamily="18" charset="0"/>
                <a:cs typeface="Times New Roman" pitchFamily="18" charset="0"/>
              </a:rPr>
              <a:t> : فعدم توافر الموارد المالية لاي جهاز اداري يعتبر عاملا اساسيا يحد من نموه وتقدمه فاذا كانت سياسة الدولة غالبا ما تتاثر بالاوضاع والظروف الاقتصادية السائدة وبالتالي فأن العملية التربوية لابد ان تتأثر بالاوضاع والظروف الاقتصادية لان الحالة الاقتصادية الجيدة توفر العديد من الخدمات والامكانات التربوية والادارية والعكس يحدث في حال شحتها </a:t>
            </a:r>
            <a:r>
              <a:rPr lang="ar-IQ" sz="2500" dirty="0" smtClean="0">
                <a:latin typeface="Times New Roman" pitchFamily="18" charset="0"/>
                <a:cs typeface="Times New Roman" pitchFamily="18" charset="0"/>
              </a:rPr>
              <a:t>.</a:t>
            </a:r>
          </a:p>
          <a:p>
            <a:pPr marL="0" indent="0" algn="just" rtl="1">
              <a:buNone/>
            </a:pPr>
            <a:endParaRPr lang="en-US" sz="2500" dirty="0">
              <a:latin typeface="Times New Roman" pitchFamily="18" charset="0"/>
              <a:cs typeface="Times New Roman" pitchFamily="18" charset="0"/>
            </a:endParaRPr>
          </a:p>
          <a:p>
            <a:pPr marL="0" indent="0" algn="just" rtl="1">
              <a:buNone/>
            </a:pPr>
            <a:r>
              <a:rPr lang="ar-IQ" sz="2500" dirty="0">
                <a:latin typeface="Times New Roman" pitchFamily="18" charset="0"/>
                <a:cs typeface="Times New Roman" pitchFamily="18" charset="0"/>
              </a:rPr>
              <a:t>4- </a:t>
            </a:r>
            <a:r>
              <a:rPr lang="ar-IQ" sz="2500" b="1" dirty="0">
                <a:latin typeface="Times New Roman" pitchFamily="18" charset="0"/>
                <a:cs typeface="Times New Roman" pitchFamily="18" charset="0"/>
              </a:rPr>
              <a:t>العوامل البيئية والجغرافية :</a:t>
            </a:r>
            <a:r>
              <a:rPr lang="ar-IQ" sz="2500" dirty="0">
                <a:latin typeface="Times New Roman" pitchFamily="18" charset="0"/>
                <a:cs typeface="Times New Roman" pitchFamily="18" charset="0"/>
              </a:rPr>
              <a:t> فمتطلبات البناء المدرسي </a:t>
            </a:r>
            <a:r>
              <a:rPr lang="ar-IQ" sz="2500" dirty="0" smtClean="0">
                <a:latin typeface="Times New Roman" pitchFamily="18" charset="0"/>
                <a:cs typeface="Times New Roman" pitchFamily="18" charset="0"/>
              </a:rPr>
              <a:t>تكون</a:t>
            </a:r>
          </a:p>
          <a:p>
            <a:pPr marL="0" indent="0" algn="just" rtl="1">
              <a:buNone/>
            </a:pPr>
            <a:r>
              <a:rPr lang="ar-IQ" sz="2500" dirty="0" smtClean="0">
                <a:latin typeface="Times New Roman" pitchFamily="18" charset="0"/>
                <a:cs typeface="Times New Roman" pitchFamily="18" charset="0"/>
              </a:rPr>
              <a:t> محددة في </a:t>
            </a:r>
            <a:r>
              <a:rPr lang="ar-IQ" sz="2500" dirty="0">
                <a:latin typeface="Times New Roman" pitchFamily="18" charset="0"/>
                <a:cs typeface="Times New Roman" pitchFamily="18" charset="0"/>
              </a:rPr>
              <a:t>المناطق المعتدلة والحارة بخلاف الباردة التي تحتاج </a:t>
            </a:r>
            <a:r>
              <a:rPr lang="ar-IQ" sz="2500" dirty="0" smtClean="0">
                <a:latin typeface="Times New Roman" pitchFamily="18" charset="0"/>
                <a:cs typeface="Times New Roman" pitchFamily="18" charset="0"/>
              </a:rPr>
              <a:t>الى </a:t>
            </a:r>
          </a:p>
          <a:p>
            <a:pPr marL="0" indent="0" algn="just" rtl="1">
              <a:buNone/>
            </a:pPr>
            <a:r>
              <a:rPr lang="ar-IQ" sz="2500" dirty="0" smtClean="0">
                <a:latin typeface="Times New Roman" pitchFamily="18" charset="0"/>
                <a:cs typeface="Times New Roman" pitchFamily="18" charset="0"/>
              </a:rPr>
              <a:t>ساحات </a:t>
            </a:r>
            <a:r>
              <a:rPr lang="ar-IQ" sz="2500" dirty="0">
                <a:latin typeface="Times New Roman" pitchFamily="18" charset="0"/>
                <a:cs typeface="Times New Roman" pitchFamily="18" charset="0"/>
              </a:rPr>
              <a:t>وصالات مغلقة . </a:t>
            </a:r>
            <a:endParaRPr lang="en-US" sz="2500" dirty="0">
              <a:latin typeface="Times New Roman" pitchFamily="18" charset="0"/>
              <a:cs typeface="Times New Roman" pitchFamily="18" charset="0"/>
            </a:endParaRPr>
          </a:p>
          <a:p>
            <a:pPr marL="0" indent="0" algn="just">
              <a:buNone/>
            </a:pPr>
            <a:endParaRPr lang="en-US" sz="2500" dirty="0">
              <a:latin typeface="Times New Roman" pitchFamily="18" charset="0"/>
              <a:cs typeface="Times New Roman" pitchFamily="18" charset="0"/>
            </a:endParaRPr>
          </a:p>
        </p:txBody>
      </p:sp>
    </p:spTree>
    <p:extLst>
      <p:ext uri="{BB962C8B-B14F-4D97-AF65-F5344CB8AC3E}">
        <p14:creationId xmlns:p14="http://schemas.microsoft.com/office/powerpoint/2010/main" val="3837585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r" rtl="1"/>
            <a:r>
              <a:rPr lang="ar-SA" dirty="0"/>
              <a:t>والكثير من العلماء يعدون الولايات المتحدة الأمريكية هي مهد هذا العلم، اعتمادا على أن أول من نبه إلي ضرورة الاهتمام بدراسة الإدارة العامة بطريقة علمية هو "</a:t>
            </a:r>
            <a:r>
              <a:rPr lang="ar-SA" dirty="0" err="1"/>
              <a:t>وودرو</a:t>
            </a:r>
            <a:r>
              <a:rPr lang="ar-SA" dirty="0"/>
              <a:t> ويلسون" الأستاذ بجامعة </a:t>
            </a:r>
            <a:r>
              <a:rPr lang="ar-SA" dirty="0" err="1"/>
              <a:t>بريستون</a:t>
            </a:r>
            <a:r>
              <a:rPr lang="ar-SA" dirty="0"/>
              <a:t> الأمريكية والذي صار رئيساً للولايات المتحدة الأمريكية بعد ذلك</a:t>
            </a:r>
            <a:endParaRPr lang="ar-EG" dirty="0"/>
          </a:p>
        </p:txBody>
      </p:sp>
    </p:spTree>
    <p:extLst>
      <p:ext uri="{BB962C8B-B14F-4D97-AF65-F5344CB8AC3E}">
        <p14:creationId xmlns:p14="http://schemas.microsoft.com/office/powerpoint/2010/main" val="2769521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rtl="1"/>
            <a:r>
              <a:rPr lang="ar-SA" dirty="0"/>
              <a:t>وبينما يعد البعض "تايلور" أبا الإدارة العلمية فأن البعض يعد كذلك "</a:t>
            </a:r>
            <a:r>
              <a:rPr lang="ar-SA" dirty="0" err="1"/>
              <a:t>فايول</a:t>
            </a:r>
            <a:r>
              <a:rPr lang="ar-SA" dirty="0"/>
              <a:t>" الرائد الأول لعلم إدارة الأعمال، وقد جمع </a:t>
            </a:r>
            <a:r>
              <a:rPr lang="ar-SA" dirty="0" err="1"/>
              <a:t>فايول</a:t>
            </a:r>
            <a:r>
              <a:rPr lang="ar-SA" dirty="0"/>
              <a:t> ما ألقاه من بحوث ومحاضرات في كتابه "الإدارة العامة والصناعية عام 1916م". </a:t>
            </a:r>
            <a:endParaRPr lang="en-US" dirty="0"/>
          </a:p>
        </p:txBody>
      </p:sp>
    </p:spTree>
    <p:extLst>
      <p:ext uri="{BB962C8B-B14F-4D97-AF65-F5344CB8AC3E}">
        <p14:creationId xmlns:p14="http://schemas.microsoft.com/office/powerpoint/2010/main" val="2769521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t>مفهوم </a:t>
            </a:r>
            <a:r>
              <a:rPr lang="ar-EG" dirty="0" err="1" smtClean="0"/>
              <a:t>الادارة</a:t>
            </a:r>
            <a:r>
              <a:rPr lang="ar-EG" dirty="0" smtClean="0"/>
              <a:t> </a:t>
            </a:r>
            <a:endParaRPr lang="ar-EG" dirty="0"/>
          </a:p>
        </p:txBody>
      </p:sp>
      <p:sp>
        <p:nvSpPr>
          <p:cNvPr id="3" name="عنصر نائب للمحتوى 2"/>
          <p:cNvSpPr>
            <a:spLocks noGrp="1"/>
          </p:cNvSpPr>
          <p:nvPr>
            <p:ph idx="1"/>
          </p:nvPr>
        </p:nvSpPr>
        <p:spPr/>
        <p:txBody>
          <a:bodyPr/>
          <a:lstStyle/>
          <a:p>
            <a:pPr algn="r" rtl="1"/>
            <a:r>
              <a:rPr lang="ar-SA" dirty="0"/>
              <a:t>ليس من السهل وضع تعريف عام شامل متفق عليه للإدارة، ويرجع ذلك إلي </a:t>
            </a:r>
            <a:endParaRPr lang="ar-EG" dirty="0" smtClean="0"/>
          </a:p>
          <a:p>
            <a:pPr algn="l" rtl="1"/>
            <a:r>
              <a:rPr lang="ar-SA" dirty="0" smtClean="0"/>
              <a:t>أن </a:t>
            </a:r>
            <a:r>
              <a:rPr lang="ar-SA" dirty="0"/>
              <a:t>الاهتمام بالإدارة كعلم من بين العلوم التي تدرس بالجامعات قد بدأ متأخراً بالنسبة للعلوم الاجتماعية </a:t>
            </a:r>
            <a:r>
              <a:rPr lang="ar-SA" dirty="0" smtClean="0"/>
              <a:t>الأخرى</a:t>
            </a:r>
            <a:endParaRPr lang="ar-EG" dirty="0" smtClean="0"/>
          </a:p>
          <a:p>
            <a:pPr algn="l" rtl="1"/>
            <a:r>
              <a:rPr lang="ar-SA" dirty="0" smtClean="0"/>
              <a:t> </a:t>
            </a:r>
            <a:r>
              <a:rPr lang="ar-SA" dirty="0"/>
              <a:t>كذلك وأن الإدارة تعطي مدي واسعاً من الأنشطة المختلفة في أهميتها ودرجة تعقدها، لذلك نجد تعريفات كثيرة للإدارة تختلف في درجة دقتها وشمولها وقيمتها. </a:t>
            </a:r>
            <a:endParaRPr lang="ar-EG" dirty="0"/>
          </a:p>
        </p:txBody>
      </p:sp>
    </p:spTree>
    <p:extLst>
      <p:ext uri="{BB962C8B-B14F-4D97-AF65-F5344CB8AC3E}">
        <p14:creationId xmlns:p14="http://schemas.microsoft.com/office/powerpoint/2010/main" val="1859016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ctr"/>
            <a:r>
              <a:rPr lang="ar-SA" dirty="0"/>
              <a:t>فكلمة إدارة </a:t>
            </a:r>
            <a:r>
              <a:rPr lang="en-US" dirty="0"/>
              <a:t>Administration</a:t>
            </a:r>
            <a:r>
              <a:rPr lang="ar-SA" dirty="0"/>
              <a:t> في الأصل اللاتيني تعني "الخدمة" على أساس أن من يعمل بالإدارة يقوم على خدمة الآخرين، وهي بمعناها العام تعني توفير نوع من التعاون والتنسيق بين الجهود البشرية المختلفة من أجل تحقيق هدف معين. </a:t>
            </a:r>
            <a:endParaRPr lang="en-US" dirty="0"/>
          </a:p>
          <a:p>
            <a:pPr algn="ctr"/>
            <a:endParaRPr lang="ar-EG" dirty="0"/>
          </a:p>
        </p:txBody>
      </p:sp>
    </p:spTree>
    <p:extLst>
      <p:ext uri="{BB962C8B-B14F-4D97-AF65-F5344CB8AC3E}">
        <p14:creationId xmlns:p14="http://schemas.microsoft.com/office/powerpoint/2010/main" val="1091950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r" rtl="1"/>
            <a:r>
              <a:rPr lang="ar-SA" dirty="0"/>
              <a:t>وكلمة يدير </a:t>
            </a:r>
            <a:r>
              <a:rPr lang="en-US" dirty="0"/>
              <a:t>Administer</a:t>
            </a:r>
            <a:r>
              <a:rPr lang="ar-SA" dirty="0"/>
              <a:t> بالإنجليزية تضم مقطعين باللاتيني</a:t>
            </a:r>
            <a:r>
              <a:rPr lang="en-US" dirty="0" err="1"/>
              <a:t>inistare</a:t>
            </a:r>
            <a:r>
              <a:rPr lang="ar-SA" dirty="0"/>
              <a:t> ÷ </a:t>
            </a:r>
            <a:r>
              <a:rPr lang="en-US" dirty="0"/>
              <a:t>Ad</a:t>
            </a:r>
            <a:r>
              <a:rPr lang="ar-SA" dirty="0"/>
              <a:t> بمعني يخدم </a:t>
            </a:r>
            <a:r>
              <a:rPr lang="en-US" dirty="0"/>
              <a:t> To serve</a:t>
            </a:r>
            <a:r>
              <a:rPr lang="ar-SA" dirty="0"/>
              <a:t>، فهي تفيد حد قول </a:t>
            </a:r>
            <a:r>
              <a:rPr lang="ar-SA" dirty="0" err="1"/>
              <a:t>جلادن</a:t>
            </a:r>
            <a:r>
              <a:rPr lang="ar-SA" dirty="0"/>
              <a:t> </a:t>
            </a:r>
            <a:r>
              <a:rPr lang="en-US" dirty="0"/>
              <a:t>Gladden</a:t>
            </a:r>
            <a:r>
              <a:rPr lang="ar-SA" dirty="0"/>
              <a:t>: تنظيم شئون الناس والعناية بأمورهم.</a:t>
            </a:r>
            <a:endParaRPr lang="en-US" dirty="0"/>
          </a:p>
          <a:p>
            <a:pPr algn="r" rtl="1"/>
            <a:endParaRPr lang="ar-EG" dirty="0"/>
          </a:p>
        </p:txBody>
      </p:sp>
    </p:spTree>
    <p:extLst>
      <p:ext uri="{BB962C8B-B14F-4D97-AF65-F5344CB8AC3E}">
        <p14:creationId xmlns:p14="http://schemas.microsoft.com/office/powerpoint/2010/main" val="2382543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r" rtl="1"/>
            <a:r>
              <a:rPr lang="ar-SA" dirty="0"/>
              <a:t>وتعرف الإدارة بأنها "العملية أو مجموعة العمليات التي يتم بمقتضاها تعبئة القوي البشرية والمادية وتوجيهها توجيها كافيا لتحقيق أهداف الجهاز الذي توجد فيه". </a:t>
            </a:r>
            <a:endParaRPr lang="ar-EG" dirty="0"/>
          </a:p>
        </p:txBody>
      </p:sp>
    </p:spTree>
    <p:extLst>
      <p:ext uri="{BB962C8B-B14F-4D97-AF65-F5344CB8AC3E}">
        <p14:creationId xmlns:p14="http://schemas.microsoft.com/office/powerpoint/2010/main" val="2382543319"/>
      </p:ext>
    </p:extLst>
  </p:cSld>
  <p:clrMapOvr>
    <a:masterClrMapping/>
  </p:clrMapOvr>
</p:sld>
</file>

<file path=ppt/theme/theme1.xml><?xml version="1.0" encoding="utf-8"?>
<a:theme xmlns:a="http://schemas.openxmlformats.org/drawingml/2006/main" name="Theme6">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Theme6</Template>
  <TotalTime>331</TotalTime>
  <Words>1763</Words>
  <Application>Microsoft Office PowerPoint</Application>
  <PresentationFormat>عرض على الشاشة (3:4)‏</PresentationFormat>
  <Paragraphs>155</Paragraphs>
  <Slides>37</Slides>
  <Notes>0</Notes>
  <HiddenSlides>0</HiddenSlides>
  <MMClips>0</MMClips>
  <ScaleCrop>false</ScaleCrop>
  <HeadingPairs>
    <vt:vector size="4" baseType="variant">
      <vt:variant>
        <vt:lpstr>نسق</vt:lpstr>
      </vt:variant>
      <vt:variant>
        <vt:i4>1</vt:i4>
      </vt:variant>
      <vt:variant>
        <vt:lpstr>عناوين الشرائح</vt:lpstr>
      </vt:variant>
      <vt:variant>
        <vt:i4>37</vt:i4>
      </vt:variant>
    </vt:vector>
  </HeadingPairs>
  <TitlesOfParts>
    <vt:vector size="38" baseType="lpstr">
      <vt:lpstr>Theme6</vt:lpstr>
      <vt:lpstr>عرض تقديمي في PowerPoint</vt:lpstr>
      <vt:lpstr>عرض تقديمي في PowerPoint</vt:lpstr>
      <vt:lpstr>عرض تقديمي في PowerPoint</vt:lpstr>
      <vt:lpstr>عرض تقديمي في PowerPoint</vt:lpstr>
      <vt:lpstr>عرض تقديمي في PowerPoint</vt:lpstr>
      <vt:lpstr>مفهوم الادارة </vt:lpstr>
      <vt:lpstr>عرض تقديمي في PowerPoint</vt:lpstr>
      <vt:lpstr>عرض تقديمي في PowerPoint</vt:lpstr>
      <vt:lpstr>عرض تقديمي في PowerPoint</vt:lpstr>
      <vt:lpstr>عرض تقديمي في PowerPoint</vt:lpstr>
      <vt:lpstr>تعريف عملية الإدارة: </vt:lpstr>
      <vt:lpstr>تعريف الادارة</vt:lpstr>
      <vt:lpstr>عرض تقديمي في PowerPoint</vt:lpstr>
      <vt:lpstr>عرض تقديمي في PowerPoint</vt:lpstr>
      <vt:lpstr>تلخيص المفاهيم السابقة  </vt:lpstr>
      <vt:lpstr>عرض تقديمي في PowerPoint</vt:lpstr>
      <vt:lpstr>عرض تقديمي في PowerPoint</vt:lpstr>
      <vt:lpstr>الفريق الرابع</vt:lpstr>
      <vt:lpstr>مميزات الادارة</vt:lpstr>
      <vt:lpstr>عرض تقديمي في PowerPoint</vt:lpstr>
      <vt:lpstr>عرض تقديمي في PowerPoint</vt:lpstr>
      <vt:lpstr>س/ هل الإدارة علم أم فن ؟ </vt:lpstr>
      <vt:lpstr>وخلاصة القول:</vt:lpstr>
      <vt:lpstr>الإدارة التعليمية</vt:lpstr>
      <vt:lpstr>عرض تقديمي في PowerPoint</vt:lpstr>
      <vt:lpstr>عرض تقديمي في PowerPoint</vt:lpstr>
      <vt:lpstr>مفهوم الادارة المدرسية</vt:lpstr>
      <vt:lpstr>عرض تقديمي في PowerPoint</vt:lpstr>
      <vt:lpstr>اما مقومات الادارة التربوية :</vt:lpstr>
      <vt:lpstr>انواع الادارة التربوية </vt:lpstr>
      <vt:lpstr>عرض تقديمي في PowerPoint</vt:lpstr>
      <vt:lpstr>عرض تقديمي في PowerPoint</vt:lpstr>
      <vt:lpstr>عرض تقديمي في PowerPoint</vt:lpstr>
      <vt:lpstr>انماط الادارة التربوية</vt:lpstr>
      <vt:lpstr>عرض تقديمي في PowerPoint</vt:lpstr>
      <vt:lpstr>العوامل المؤثرة في الادارة التربوية </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Frankenstein</dc:creator>
  <cp:lastModifiedBy>Gama</cp:lastModifiedBy>
  <cp:revision>10</cp:revision>
  <dcterms:created xsi:type="dcterms:W3CDTF">2006-08-16T00:00:00Z</dcterms:created>
  <dcterms:modified xsi:type="dcterms:W3CDTF">2018-02-14T00:11:38Z</dcterms:modified>
</cp:coreProperties>
</file>